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3"/>
  </p:notesMasterIdLst>
  <p:sldIdLst>
    <p:sldId id="256" r:id="rId2"/>
    <p:sldId id="257" r:id="rId3"/>
    <p:sldId id="259" r:id="rId4"/>
    <p:sldId id="277" r:id="rId5"/>
    <p:sldId id="278" r:id="rId6"/>
    <p:sldId id="258" r:id="rId7"/>
    <p:sldId id="273" r:id="rId8"/>
    <p:sldId id="261" r:id="rId9"/>
    <p:sldId id="272" r:id="rId10"/>
    <p:sldId id="264" r:id="rId11"/>
    <p:sldId id="279" r:id="rId12"/>
    <p:sldId id="265" r:id="rId13"/>
    <p:sldId id="263" r:id="rId14"/>
    <p:sldId id="274" r:id="rId15"/>
    <p:sldId id="266" r:id="rId16"/>
    <p:sldId id="276" r:id="rId17"/>
    <p:sldId id="267" r:id="rId18"/>
    <p:sldId id="269" r:id="rId19"/>
    <p:sldId id="268" r:id="rId20"/>
    <p:sldId id="27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0219" autoAdjust="0"/>
  </p:normalViewPr>
  <p:slideViewPr>
    <p:cSldViewPr snapToGrid="0">
      <p:cViewPr varScale="1">
        <p:scale>
          <a:sx n="69" d="100"/>
          <a:sy n="69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-888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223B4-6B5F-4579-AC23-5A5CD73A81E1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0DAF4-AF1A-49CC-A648-09B5312D5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82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Ordered materials,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system, laser cut the flat pieces, and glued the acrylic together using acrylic glue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design considerations (informed by mathematical model)  (that I was primary decision maker of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dims (as short as possible, as long as possible, minimum width allowing for membrane)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selection (acrylic was natural) (3/16in)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Membrane picture frame (secure membrane, water proof box, interchangeable (for diff widths and 1 or 2 config)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Tube length and diameter (balancing inertia, piston travel distance, membrane swept area, length of channel, frequency band)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fit tubes and box together (removable, nearly water proof)</a:t>
            </a:r>
          </a:p>
          <a:p>
            <a:endParaRPr lang="en-US" dirty="0"/>
          </a:p>
          <a:p>
            <a:r>
              <a:rPr lang="en-US" dirty="0"/>
              <a:t>Why have membranes?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Separation of working fluid and environment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Elasticty</a:t>
            </a:r>
            <a:r>
              <a:rPr lang="en-US" dirty="0"/>
              <a:t> in system helps return to neutral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19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constant pressure boundary</a:t>
            </a:r>
          </a:p>
          <a:p>
            <a:endParaRPr lang="en-US" dirty="0"/>
          </a:p>
          <a:p>
            <a:r>
              <a:rPr lang="en-US" dirty="0"/>
              <a:t>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4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Piston – David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Magnets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Configs – bottom pic in 1 membrane config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7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in parallel with system design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+ inform design decisions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membrane width, tube length and diameter, magnet strength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linear oscillator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Inertia, damping, elasticity, and forcing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assumptions/simplifications were made (and what conditions is model thus most accurate in), strengths and weakness of model, what details are/aren’t captured by this model, predictive capabilities of this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31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 maker</a:t>
            </a:r>
          </a:p>
          <a:p>
            <a:r>
              <a:rPr lang="en-US" dirty="0"/>
              <a:t>How did we mitigate human error in wave generation?</a:t>
            </a:r>
          </a:p>
          <a:p>
            <a:endParaRPr lang="en-US" dirty="0"/>
          </a:p>
          <a:p>
            <a:r>
              <a:rPr lang="en-US" dirty="0"/>
              <a:t>Damping beach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A and lambda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Oscilloscope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 Pressure sensor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Redundancy of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Troubleshooting, Power could be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backcalculate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NIDaq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collect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15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Tape measure</a:t>
            </a:r>
          </a:p>
          <a:p>
            <a:endParaRPr lang="en-US" dirty="0"/>
          </a:p>
          <a:p>
            <a:r>
              <a:rPr lang="en-US" dirty="0"/>
              <a:t>Tube, boxes</a:t>
            </a:r>
          </a:p>
          <a:p>
            <a:endParaRPr lang="en-US" dirty="0"/>
          </a:p>
          <a:p>
            <a:r>
              <a:rPr lang="en-US" dirty="0"/>
              <a:t>Note, waves are not sinusoidal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55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Expected ideal d/lambda to be .5, but weren’t really able to replicate that due to equipment limitations</a:t>
            </a:r>
          </a:p>
          <a:p>
            <a:endParaRPr lang="en-US" dirty="0"/>
          </a:p>
          <a:p>
            <a:r>
              <a:rPr lang="en-US" dirty="0"/>
              <a:t>½ rho g a^2 – energy /wavelength/ meter crest</a:t>
            </a:r>
          </a:p>
          <a:p>
            <a:endParaRPr lang="en-US" dirty="0"/>
          </a:p>
          <a:p>
            <a:r>
              <a:rPr lang="en-US" dirty="0"/>
              <a:t>(1/2)rho g * (1m) 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79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uncertainties were future testing and product development undertaken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would it take to scale up the device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would the main challenges be? Could it be useful? Possible applications if technology became mature? It would be ok if there were none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How to get better shape of alternating current from irregular voltage waveform?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1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takeaways, engineering takeaways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1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Grew up in Pleasanton, east bay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Attended AV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Always knew I was stemmy, but didn’t choose major </a:t>
            </a:r>
            <a:r>
              <a:rPr lang="en-US" dirty="0" err="1"/>
              <a:t>til</a:t>
            </a:r>
            <a:r>
              <a:rPr lang="en-US" dirty="0"/>
              <a:t> later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Gap – family +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Ames, butler, tutoring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Bay -&gt; la, </a:t>
            </a:r>
            <a:r>
              <a:rPr lang="en-US" dirty="0" err="1"/>
              <a:t>usc</a:t>
            </a:r>
            <a:r>
              <a:rPr lang="en-US" dirty="0"/>
              <a:t>, mech 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Tutoring, internship, 2.5 years of research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Graduated, </a:t>
            </a:r>
            <a:r>
              <a:rPr lang="en-US" dirty="0" err="1"/>
              <a:t>hieng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Describe </a:t>
            </a:r>
            <a:r>
              <a:rPr lang="en-US" dirty="0" err="1"/>
              <a:t>HIEng</a:t>
            </a:r>
            <a:r>
              <a:rPr lang="en-US" dirty="0"/>
              <a:t> in detail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Just received EA funding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57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50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 smash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proud, but neither technical nor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discussed in detail. Not an engineering problem – operations, community building, leadership</a:t>
            </a:r>
          </a:p>
          <a:p>
            <a:endParaRPr lang="en-US" dirty="0"/>
          </a:p>
          <a:p>
            <a:r>
              <a:rPr lang="en-US" dirty="0"/>
              <a:t>Ames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decent amount of hardware and tech complexity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Split among many projects/teams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Rapid prototyping, taught myself </a:t>
            </a:r>
            <a:r>
              <a:rPr lang="en-US" dirty="0" err="1"/>
              <a:t>solidworks</a:t>
            </a:r>
            <a:r>
              <a:rPr lang="en-US" dirty="0"/>
              <a:t>, some fabrication and assembly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hardware, but among the most challenging technical problems </a:t>
            </a:r>
            <a:r>
              <a:rPr lang="en-US" dirty="0" err="1"/>
              <a:t>ive</a:t>
            </a:r>
            <a:r>
              <a:rPr lang="en-US" dirty="0"/>
              <a:t> worked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actual WEC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01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figure</a:t>
            </a:r>
          </a:p>
          <a:p>
            <a:endParaRPr lang="en-US" dirty="0"/>
          </a:p>
          <a:p>
            <a:r>
              <a:rPr lang="en-US" dirty="0" err="1"/>
              <a:t>Indep</a:t>
            </a:r>
            <a:r>
              <a:rPr lang="en-US" dirty="0"/>
              <a:t> variables</a:t>
            </a:r>
          </a:p>
          <a:p>
            <a:r>
              <a:rPr lang="en-US" dirty="0"/>
              <a:t>Wall Material</a:t>
            </a:r>
          </a:p>
          <a:p>
            <a:r>
              <a:rPr lang="en-US" dirty="0"/>
              <a:t>Geometry</a:t>
            </a:r>
          </a:p>
          <a:p>
            <a:endParaRPr lang="en-US" dirty="0"/>
          </a:p>
          <a:p>
            <a:r>
              <a:rPr lang="en-US" dirty="0" err="1"/>
              <a:t>Outpts</a:t>
            </a:r>
            <a:endParaRPr lang="en-US" dirty="0"/>
          </a:p>
          <a:p>
            <a:r>
              <a:rPr lang="en-US" dirty="0"/>
              <a:t>Pressure</a:t>
            </a:r>
          </a:p>
          <a:p>
            <a:r>
              <a:rPr lang="en-US" dirty="0"/>
              <a:t>Velocity</a:t>
            </a:r>
          </a:p>
          <a:p>
            <a:r>
              <a:rPr lang="en-US" dirty="0"/>
              <a:t>Radial displacement</a:t>
            </a:r>
          </a:p>
          <a:p>
            <a:endParaRPr lang="en-US" dirty="0"/>
          </a:p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0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model, much different goal</a:t>
            </a:r>
          </a:p>
          <a:p>
            <a:r>
              <a:rPr lang="en-US" dirty="0"/>
              <a:t>Investigate impedance pumping due to stretching</a:t>
            </a:r>
          </a:p>
          <a:p>
            <a:endParaRPr lang="en-US" dirty="0"/>
          </a:p>
          <a:p>
            <a:r>
              <a:rPr lang="en-US" dirty="0"/>
              <a:t>Custom boundary condition</a:t>
            </a:r>
          </a:p>
          <a:p>
            <a:r>
              <a:rPr lang="en-US" dirty="0"/>
              <a:t>Automated 100+ simulations</a:t>
            </a:r>
          </a:p>
          <a:p>
            <a:r>
              <a:rPr lang="en-US" dirty="0"/>
              <a:t>	no way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do it by hand</a:t>
            </a:r>
          </a:p>
          <a:p>
            <a:endParaRPr lang="en-US" dirty="0"/>
          </a:p>
          <a:p>
            <a:r>
              <a:rPr lang="en-US" dirty="0" err="1"/>
              <a:t>Idep</a:t>
            </a:r>
            <a:r>
              <a:rPr lang="en-US" dirty="0"/>
              <a:t> vars</a:t>
            </a:r>
          </a:p>
          <a:p>
            <a:r>
              <a:rPr lang="en-US" dirty="0" err="1"/>
              <a:t>Elasticty</a:t>
            </a:r>
            <a:endParaRPr lang="en-US" dirty="0"/>
          </a:p>
          <a:p>
            <a:r>
              <a:rPr lang="en-US" dirty="0"/>
              <a:t>Duty cycle</a:t>
            </a:r>
          </a:p>
          <a:p>
            <a:r>
              <a:rPr lang="en-US" dirty="0"/>
              <a:t>Stretch</a:t>
            </a:r>
          </a:p>
          <a:p>
            <a:r>
              <a:rPr lang="en-US" dirty="0"/>
              <a:t>Frequency</a:t>
            </a:r>
          </a:p>
          <a:p>
            <a:endParaRPr lang="en-US" dirty="0"/>
          </a:p>
          <a:p>
            <a:r>
              <a:rPr lang="en-US" dirty="0"/>
              <a:t>Entirely simulation based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1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ended task – give constraints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system, break down flexible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piece by piece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filled acrylic boxes...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8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 single vs double membrane here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wave amplitude and frequency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voltage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Quantities of interest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quantify performance?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did we get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09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hydropower? low emission + diversify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 wave energy converter (WEC)? Untapped potential + less disruptive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flexible membrane? fewer parts + young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07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Carpet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Peristaltic tube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Bombora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mwave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 similar to ours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Array of membranes push air through turbine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DEG column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Came up with our own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B0DAF4-AF1A-49CC-A648-09B5312D50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9DB3-F338-4748-7B68-63A87F6FE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A9CCE-B3E2-E292-E60A-AC47D4401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4D280-A824-870A-867B-3DD2F06B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D58DA-E791-CC4E-E661-E68C38EC0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7D604-0333-CDD8-CACE-405EE66B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1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2773-C47F-C742-541B-BB031E6C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703C0-6CBE-BF1A-E1C6-EFC050BC5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36218-BD02-3613-885C-1D8FAC9F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4FD9-1813-738D-D091-60DCA1BF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38D53-361F-3327-07D6-8B968D22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59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D8899C-AFFA-142D-C80F-3C881A121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305EE-C3F0-1862-9354-E118DC566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F1DC6-86DC-39C5-0742-7103E571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689F4-8541-CDA6-3D68-72E13194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8C6A9-551F-D09A-D5E5-DA91CB61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1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78B8-AE5F-CF2B-14B1-E4F3015F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8D736-C22D-1E8A-E1E0-9DAA84673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00BD1-B965-9928-DE5C-8C8D3248B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498B2-74A6-BBCE-244F-93BCB10E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05E1E-D520-25A4-908F-A9928908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3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2C15-F044-A82D-EA15-760D26C7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03C66-30F9-FBCC-529A-164B10545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0EF8-4ED1-F697-6FD5-022A3393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93AD0-A315-6553-4F14-B0D5D25B9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96CC0-783F-80A7-1255-E3362753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9C44-0167-7A38-3EA8-BE48D942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6F8-1495-C3BD-F019-64BB63C92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CD84A-54AA-605B-B441-644B8B274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BCF53-FB16-7CE5-C0DB-F472A4A3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7D3A6-7804-7205-198F-D7ADC25D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4B54B-F932-0222-FCC2-58960331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2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02F1-6E68-A491-AE21-0D3E4B98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3B591-B24E-8715-4896-77875B4BD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65064-DB83-1771-787F-E65159562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586E3-9CB9-DCCA-E59A-35892B445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677AC-F3E3-23F9-AB59-23ECEE663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B22587-78E1-374E-DA3D-4708CD2E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0E01F-0834-ECDD-0A4D-6C72A765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DF42F-5ACB-2D98-58CC-C9300D5A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8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B5EF-B288-58D9-45AC-49B7DCA3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456236-9D4D-9391-D786-3557057F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CA41B-6CEC-5362-EA4D-037142F0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F0701-C270-0ABA-13E0-33A0E4D5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995081-006E-FBD4-EA31-8999BA577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14FB8-50A1-9201-75A8-78E559CE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68C14-EB33-5954-AFF6-A93F8F1A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8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8E7F-8BC5-C6BF-7C12-B1AECB5C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7850D-EAAD-2B50-E84F-66A5C3CBF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0C239-CCE1-7B80-B1CF-528C28715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08B55-183A-5F09-DCF9-BA22CDFB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0D8BE-296A-6803-D1E1-4E13F660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A6247-2413-A579-5D96-0BC879FB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1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0234-12DB-8496-85EE-513DA02C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9CEB6-57E2-54B8-1B1B-FB9CCCCC9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31040-2D88-0CF8-1FC1-E58C62C51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4954F-9D9E-4CFA-EA80-50DCC6283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175F5-57C6-5A52-86AF-4E123CBF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DF717-D728-6396-B69A-B2FE0336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4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6B1BFB-B561-09A5-0F99-D0CFC0C3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624AA-A36A-6EED-8513-FC5EF8706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2EBD9-84A0-5889-B729-C32E10614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06D73-B9BA-4E2F-931B-F4890D69FA4B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3BCCD-D16A-1AE0-A811-3978FE27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EA905-E47B-947F-3F03-3285DCAF2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49037-F70C-45FF-BE39-31679A31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43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49EA-2DEA-5DE1-D46C-5CC0997E4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3599"/>
            <a:ext cx="9144000" cy="1467803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Evaluation of a Two-Membrane Wave Energy Converter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519B7-CE9F-666B-6119-917915B5F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23478"/>
            <a:ext cx="9144000" cy="120364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Bryce Rogers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 Mechanical Engineering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80C96E6-5286-E888-87A9-DA647C0A2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3"/>
          <a:stretch/>
        </p:blipFill>
        <p:spPr>
          <a:xfrm>
            <a:off x="1674" y="4185921"/>
            <a:ext cx="12190326" cy="26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3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86" y="260399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A054CF72-030C-C553-6274-7B941B162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383" y="3465358"/>
            <a:ext cx="4326670" cy="294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7AAF3DF-11A6-FFA1-F75D-E95F01C7D7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4" r="10494"/>
          <a:stretch/>
        </p:blipFill>
        <p:spPr>
          <a:xfrm>
            <a:off x="9110050" y="179645"/>
            <a:ext cx="2955710" cy="64987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45592C-DB68-65D4-46BE-645C0B28E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383" y="179645"/>
            <a:ext cx="4326670" cy="30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6B221-6AA9-6B26-4162-59D3F07A9795}"/>
              </a:ext>
            </a:extLst>
          </p:cNvPr>
          <p:cNvSpPr txBox="1"/>
          <p:nvPr/>
        </p:nvSpPr>
        <p:spPr>
          <a:xfrm>
            <a:off x="200157" y="1290796"/>
            <a:ext cx="45602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design considerations: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Box dimensions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selection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Membrane fastening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Tube length and diameter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Box/tube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56A3B-3A53-91F8-DD9C-D67482608C84}"/>
              </a:ext>
            </a:extLst>
          </p:cNvPr>
          <p:cNvSpPr txBox="1"/>
          <p:nvPr/>
        </p:nvSpPr>
        <p:spPr>
          <a:xfrm>
            <a:off x="200157" y="5337571"/>
            <a:ext cx="3721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have membranes at all?</a:t>
            </a:r>
            <a:endParaRPr 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5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58" y="-2724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Single-Membrane Configuration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26B221-6AA9-6B26-4162-59D3F07A9795}"/>
                  </a:ext>
                </a:extLst>
              </p:cNvPr>
              <p:cNvSpPr txBox="1"/>
              <p:nvPr/>
            </p:nvSpPr>
            <p:spPr>
              <a:xfrm>
                <a:off x="124523" y="1040550"/>
                <a:ext cx="580960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Purpose:</a:t>
                </a:r>
              </a:p>
              <a:p>
                <a:pPr marL="514350" indent="-514350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Comparison to 2-membrane</a:t>
                </a:r>
              </a:p>
              <a:p>
                <a:pPr marL="514350" indent="-514350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optimal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endPara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26B221-6AA9-6B26-4162-59D3F07A9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23" y="1040550"/>
                <a:ext cx="5809606" cy="1569660"/>
              </a:xfrm>
              <a:prstGeom prst="rect">
                <a:avLst/>
              </a:prstGeom>
              <a:blipFill>
                <a:blip r:embed="rId3"/>
                <a:stretch>
                  <a:fillRect l="-2623" t="-5447" b="-11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C87CCCC6-FBD1-E0BA-4111-41F40C4C0AA7}"/>
              </a:ext>
            </a:extLst>
          </p:cNvPr>
          <p:cNvSpPr/>
          <p:nvPr/>
        </p:nvSpPr>
        <p:spPr>
          <a:xfrm rot="18865037">
            <a:off x="3509451" y="4576801"/>
            <a:ext cx="2253044" cy="2309355"/>
          </a:xfrm>
          <a:prstGeom prst="arc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A3EE64-D9C2-AB55-037C-A399C69BA21A}"/>
              </a:ext>
            </a:extLst>
          </p:cNvPr>
          <p:cNvCxnSpPr>
            <a:cxnSpLocks/>
          </p:cNvCxnSpPr>
          <p:nvPr/>
        </p:nvCxnSpPr>
        <p:spPr>
          <a:xfrm>
            <a:off x="4625957" y="3172374"/>
            <a:ext cx="7544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25C42A-347D-988D-5FC3-0947F80DE89E}"/>
              </a:ext>
            </a:extLst>
          </p:cNvPr>
          <p:cNvCxnSpPr>
            <a:cxnSpLocks/>
          </p:cNvCxnSpPr>
          <p:nvPr/>
        </p:nvCxnSpPr>
        <p:spPr>
          <a:xfrm flipV="1">
            <a:off x="4625957" y="2468441"/>
            <a:ext cx="0" cy="7045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8E8006-1A27-9902-5561-BFE6E8891C73}"/>
              </a:ext>
            </a:extLst>
          </p:cNvPr>
          <p:cNvSpPr txBox="1"/>
          <p:nvPr/>
        </p:nvSpPr>
        <p:spPr>
          <a:xfrm>
            <a:off x="5272167" y="3008918"/>
            <a:ext cx="282500" cy="357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C5C80-4EF3-B980-E942-13FECA6FD765}"/>
              </a:ext>
            </a:extLst>
          </p:cNvPr>
          <p:cNvSpPr txBox="1"/>
          <p:nvPr/>
        </p:nvSpPr>
        <p:spPr>
          <a:xfrm>
            <a:off x="4222424" y="2481371"/>
            <a:ext cx="267788" cy="357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B089F4-2B2A-7F5B-B0CE-C1DD0AA08C55}"/>
              </a:ext>
            </a:extLst>
          </p:cNvPr>
          <p:cNvSpPr/>
          <p:nvPr/>
        </p:nvSpPr>
        <p:spPr>
          <a:xfrm>
            <a:off x="3509451" y="4921159"/>
            <a:ext cx="2253044" cy="18197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C80788B7-6A68-8C9D-73CC-FC6A85409BDF}"/>
              </a:ext>
            </a:extLst>
          </p:cNvPr>
          <p:cNvSpPr/>
          <p:nvPr/>
        </p:nvSpPr>
        <p:spPr>
          <a:xfrm rot="8027928">
            <a:off x="3454757" y="2964519"/>
            <a:ext cx="2253044" cy="2309355"/>
          </a:xfrm>
          <a:prstGeom prst="arc">
            <a:avLst/>
          </a:prstGeom>
          <a:ln w="254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81F726-5322-81A3-4662-B7780FE8D856}"/>
              </a:ext>
            </a:extLst>
          </p:cNvPr>
          <p:cNvSpPr/>
          <p:nvPr/>
        </p:nvSpPr>
        <p:spPr>
          <a:xfrm>
            <a:off x="8862736" y="4921158"/>
            <a:ext cx="2253044" cy="18197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46E56-AF39-17F3-C92F-27B28FBBBF8D}"/>
              </a:ext>
            </a:extLst>
          </p:cNvPr>
          <p:cNvSpPr/>
          <p:nvPr/>
        </p:nvSpPr>
        <p:spPr>
          <a:xfrm>
            <a:off x="5762495" y="5628283"/>
            <a:ext cx="3100241" cy="74175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07147C-D768-B9AE-6197-FA008861D076}"/>
              </a:ext>
            </a:extLst>
          </p:cNvPr>
          <p:cNvSpPr/>
          <p:nvPr/>
        </p:nvSpPr>
        <p:spPr>
          <a:xfrm>
            <a:off x="6992380" y="5628283"/>
            <a:ext cx="640471" cy="741759"/>
          </a:xfrm>
          <a:prstGeom prst="rect">
            <a:avLst/>
          </a:prstGeom>
          <a:solidFill>
            <a:schemeClr val="dk1">
              <a:alpha val="66575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76E3F8-323A-1B23-8AAB-78F3A0029C51}"/>
              </a:ext>
            </a:extLst>
          </p:cNvPr>
          <p:cNvGrpSpPr/>
          <p:nvPr/>
        </p:nvGrpSpPr>
        <p:grpSpPr>
          <a:xfrm>
            <a:off x="6448985" y="5621193"/>
            <a:ext cx="1727263" cy="756242"/>
            <a:chOff x="4944028" y="3087512"/>
            <a:chExt cx="1344563" cy="58868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76AB47-00B8-9CCF-3584-0428C2612164}"/>
                </a:ext>
              </a:extLst>
            </p:cNvPr>
            <p:cNvCxnSpPr>
              <a:cxnSpLocks/>
            </p:cNvCxnSpPr>
            <p:nvPr/>
          </p:nvCxnSpPr>
          <p:spPr>
            <a:xfrm>
              <a:off x="4944028" y="3087512"/>
              <a:ext cx="0" cy="577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617F55-B326-A273-3A2D-EBF6D91933EA}"/>
                </a:ext>
              </a:extLst>
            </p:cNvPr>
            <p:cNvCxnSpPr>
              <a:cxnSpLocks/>
            </p:cNvCxnSpPr>
            <p:nvPr/>
          </p:nvCxnSpPr>
          <p:spPr>
            <a:xfrm>
              <a:off x="4998187" y="3087512"/>
              <a:ext cx="0" cy="577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0A8821-C031-3213-DE97-28B3226B99C9}"/>
                </a:ext>
              </a:extLst>
            </p:cNvPr>
            <p:cNvCxnSpPr>
              <a:cxnSpLocks/>
            </p:cNvCxnSpPr>
            <p:nvPr/>
          </p:nvCxnSpPr>
          <p:spPr>
            <a:xfrm>
              <a:off x="5052345" y="3087512"/>
              <a:ext cx="0" cy="577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1AD5FF-AE88-726E-71A8-12DE9DC2F750}"/>
                </a:ext>
              </a:extLst>
            </p:cNvPr>
            <p:cNvCxnSpPr>
              <a:cxnSpLocks/>
            </p:cNvCxnSpPr>
            <p:nvPr/>
          </p:nvCxnSpPr>
          <p:spPr>
            <a:xfrm>
              <a:off x="5121617" y="3087512"/>
              <a:ext cx="0" cy="577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1CC9A92-E6D2-7B98-03CC-DCBB601AF570}"/>
                </a:ext>
              </a:extLst>
            </p:cNvPr>
            <p:cNvCxnSpPr>
              <a:cxnSpLocks/>
            </p:cNvCxnSpPr>
            <p:nvPr/>
          </p:nvCxnSpPr>
          <p:spPr>
            <a:xfrm>
              <a:off x="5190890" y="3091229"/>
              <a:ext cx="0" cy="577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57B811-8E3F-4093-351F-1C8F305DB4B8}"/>
                </a:ext>
              </a:extLst>
            </p:cNvPr>
            <p:cNvCxnSpPr>
              <a:cxnSpLocks/>
            </p:cNvCxnSpPr>
            <p:nvPr/>
          </p:nvCxnSpPr>
          <p:spPr>
            <a:xfrm>
              <a:off x="5260163" y="3087512"/>
              <a:ext cx="0" cy="577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EB3CBA-3EED-2B15-8C29-9C6CEF092B4C}"/>
                </a:ext>
              </a:extLst>
            </p:cNvPr>
            <p:cNvCxnSpPr>
              <a:cxnSpLocks/>
            </p:cNvCxnSpPr>
            <p:nvPr/>
          </p:nvCxnSpPr>
          <p:spPr>
            <a:xfrm>
              <a:off x="5344550" y="3087512"/>
              <a:ext cx="0" cy="577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62CDA6-C449-51F4-94F4-CB74307D7442}"/>
                </a:ext>
              </a:extLst>
            </p:cNvPr>
            <p:cNvCxnSpPr>
              <a:cxnSpLocks/>
            </p:cNvCxnSpPr>
            <p:nvPr/>
          </p:nvCxnSpPr>
          <p:spPr>
            <a:xfrm>
              <a:off x="5413822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EE78742-4BD3-E32B-4F01-B423CCB38004}"/>
                </a:ext>
              </a:extLst>
            </p:cNvPr>
            <p:cNvCxnSpPr>
              <a:cxnSpLocks/>
            </p:cNvCxnSpPr>
            <p:nvPr/>
          </p:nvCxnSpPr>
          <p:spPr>
            <a:xfrm>
              <a:off x="5467656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3A0A30-0B59-B4E6-6EE7-701332E51C4E}"/>
                </a:ext>
              </a:extLst>
            </p:cNvPr>
            <p:cNvCxnSpPr>
              <a:cxnSpLocks/>
            </p:cNvCxnSpPr>
            <p:nvPr/>
          </p:nvCxnSpPr>
          <p:spPr>
            <a:xfrm>
              <a:off x="5536929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FD5D5D-2744-EF50-F0AD-7C2D5D99B804}"/>
                </a:ext>
              </a:extLst>
            </p:cNvPr>
            <p:cNvCxnSpPr>
              <a:cxnSpLocks/>
            </p:cNvCxnSpPr>
            <p:nvPr/>
          </p:nvCxnSpPr>
          <p:spPr>
            <a:xfrm>
              <a:off x="5696886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09724B3-39FB-8E48-B51D-19E3CCE302D5}"/>
                </a:ext>
              </a:extLst>
            </p:cNvPr>
            <p:cNvCxnSpPr>
              <a:cxnSpLocks/>
            </p:cNvCxnSpPr>
            <p:nvPr/>
          </p:nvCxnSpPr>
          <p:spPr>
            <a:xfrm>
              <a:off x="5758601" y="3091229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E7DD2FB-9480-020C-A3D4-F16799B32257}"/>
                </a:ext>
              </a:extLst>
            </p:cNvPr>
            <p:cNvCxnSpPr>
              <a:cxnSpLocks/>
            </p:cNvCxnSpPr>
            <p:nvPr/>
          </p:nvCxnSpPr>
          <p:spPr>
            <a:xfrm>
              <a:off x="5819034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577AAAB-210D-F58F-3132-79BD8112F6DE}"/>
                </a:ext>
              </a:extLst>
            </p:cNvPr>
            <p:cNvCxnSpPr>
              <a:cxnSpLocks/>
            </p:cNvCxnSpPr>
            <p:nvPr/>
          </p:nvCxnSpPr>
          <p:spPr>
            <a:xfrm>
              <a:off x="5888307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B37ED0-B331-54A8-7DC8-487F853E8E6A}"/>
                </a:ext>
              </a:extLst>
            </p:cNvPr>
            <p:cNvCxnSpPr>
              <a:cxnSpLocks/>
            </p:cNvCxnSpPr>
            <p:nvPr/>
          </p:nvCxnSpPr>
          <p:spPr>
            <a:xfrm>
              <a:off x="5957579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B9CC9-C3F5-0972-7FC4-CD7199E261B7}"/>
                </a:ext>
              </a:extLst>
            </p:cNvPr>
            <p:cNvCxnSpPr>
              <a:cxnSpLocks/>
            </p:cNvCxnSpPr>
            <p:nvPr/>
          </p:nvCxnSpPr>
          <p:spPr>
            <a:xfrm>
              <a:off x="6019294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04BD56D-C089-A774-713A-0BDEDB70DE3E}"/>
                </a:ext>
              </a:extLst>
            </p:cNvPr>
            <p:cNvCxnSpPr>
              <a:cxnSpLocks/>
            </p:cNvCxnSpPr>
            <p:nvPr/>
          </p:nvCxnSpPr>
          <p:spPr>
            <a:xfrm>
              <a:off x="5621054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4213B2-F5D7-8D02-CBFF-79D61F0A057B}"/>
                </a:ext>
              </a:extLst>
            </p:cNvPr>
            <p:cNvCxnSpPr>
              <a:cxnSpLocks/>
            </p:cNvCxnSpPr>
            <p:nvPr/>
          </p:nvCxnSpPr>
          <p:spPr>
            <a:xfrm>
              <a:off x="6090849" y="3087512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DE7D83-DA56-B9FB-4DEF-3A9201654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52565" y="3098786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2BB29C-8739-A206-B021-43416E5A0C62}"/>
                </a:ext>
              </a:extLst>
            </p:cNvPr>
            <p:cNvCxnSpPr>
              <a:cxnSpLocks/>
            </p:cNvCxnSpPr>
            <p:nvPr/>
          </p:nvCxnSpPr>
          <p:spPr>
            <a:xfrm>
              <a:off x="6209124" y="3094623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7323A3-C2BE-4525-51B7-F881B2035BFB}"/>
                </a:ext>
              </a:extLst>
            </p:cNvPr>
            <p:cNvCxnSpPr>
              <a:cxnSpLocks/>
            </p:cNvCxnSpPr>
            <p:nvPr/>
          </p:nvCxnSpPr>
          <p:spPr>
            <a:xfrm>
              <a:off x="6288591" y="3094623"/>
              <a:ext cx="0" cy="5774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05A342-8560-1B63-0057-C66AACB6E7F6}"/>
              </a:ext>
            </a:extLst>
          </p:cNvPr>
          <p:cNvCxnSpPr>
            <a:cxnSpLocks/>
          </p:cNvCxnSpPr>
          <p:nvPr/>
        </p:nvCxnSpPr>
        <p:spPr>
          <a:xfrm flipH="1">
            <a:off x="3763910" y="5377415"/>
            <a:ext cx="16193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B6FFBAB-905B-A044-8246-656D3BF9E7D9}"/>
              </a:ext>
            </a:extLst>
          </p:cNvPr>
          <p:cNvSpPr txBox="1"/>
          <p:nvPr/>
        </p:nvSpPr>
        <p:spPr>
          <a:xfrm>
            <a:off x="4390421" y="5354726"/>
            <a:ext cx="451390" cy="474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id="{9A1B58D0-20D4-AF81-5966-B7D9440A018F}"/>
              </a:ext>
            </a:extLst>
          </p:cNvPr>
          <p:cNvSpPr/>
          <p:nvPr/>
        </p:nvSpPr>
        <p:spPr>
          <a:xfrm>
            <a:off x="2562228" y="2603092"/>
            <a:ext cx="9475619" cy="1144330"/>
          </a:xfrm>
          <a:custGeom>
            <a:avLst/>
            <a:gdLst>
              <a:gd name="connsiteX0" fmla="*/ 0 w 11943006"/>
              <a:gd name="connsiteY0" fmla="*/ 1120886 h 1120886"/>
              <a:gd name="connsiteX1" fmla="*/ 1973178 w 11943006"/>
              <a:gd name="connsiteY1" fmla="*/ 182423 h 1120886"/>
              <a:gd name="connsiteX2" fmla="*/ 3898231 w 11943006"/>
              <a:gd name="connsiteY2" fmla="*/ 1072760 h 1120886"/>
              <a:gd name="connsiteX3" fmla="*/ 6100010 w 11943006"/>
              <a:gd name="connsiteY3" fmla="*/ 146328 h 1120886"/>
              <a:gd name="connsiteX4" fmla="*/ 8145378 w 11943006"/>
              <a:gd name="connsiteY4" fmla="*/ 1060728 h 1120886"/>
              <a:gd name="connsiteX5" fmla="*/ 10672010 w 11943006"/>
              <a:gd name="connsiteY5" fmla="*/ 62107 h 1120886"/>
              <a:gd name="connsiteX6" fmla="*/ 11706726 w 11943006"/>
              <a:gd name="connsiteY6" fmla="*/ 266644 h 1120886"/>
              <a:gd name="connsiteX0" fmla="*/ 0 w 11943006"/>
              <a:gd name="connsiteY0" fmla="*/ 1120886 h 1120886"/>
              <a:gd name="connsiteX1" fmla="*/ 1199765 w 11943006"/>
              <a:gd name="connsiteY1" fmla="*/ 389182 h 1120886"/>
              <a:gd name="connsiteX2" fmla="*/ 1973178 w 11943006"/>
              <a:gd name="connsiteY2" fmla="*/ 182423 h 1120886"/>
              <a:gd name="connsiteX3" fmla="*/ 3898231 w 11943006"/>
              <a:gd name="connsiteY3" fmla="*/ 1072760 h 1120886"/>
              <a:gd name="connsiteX4" fmla="*/ 6100010 w 11943006"/>
              <a:gd name="connsiteY4" fmla="*/ 146328 h 1120886"/>
              <a:gd name="connsiteX5" fmla="*/ 8145378 w 11943006"/>
              <a:gd name="connsiteY5" fmla="*/ 1060728 h 1120886"/>
              <a:gd name="connsiteX6" fmla="*/ 10672010 w 11943006"/>
              <a:gd name="connsiteY6" fmla="*/ 62107 h 1120886"/>
              <a:gd name="connsiteX7" fmla="*/ 11706726 w 11943006"/>
              <a:gd name="connsiteY7" fmla="*/ 266644 h 1120886"/>
              <a:gd name="connsiteX0" fmla="*/ 0 w 10743241"/>
              <a:gd name="connsiteY0" fmla="*/ 389182 h 1072794"/>
              <a:gd name="connsiteX1" fmla="*/ 773413 w 10743241"/>
              <a:gd name="connsiteY1" fmla="*/ 182423 h 1072794"/>
              <a:gd name="connsiteX2" fmla="*/ 2698466 w 10743241"/>
              <a:gd name="connsiteY2" fmla="*/ 1072760 h 1072794"/>
              <a:gd name="connsiteX3" fmla="*/ 4900245 w 10743241"/>
              <a:gd name="connsiteY3" fmla="*/ 146328 h 1072794"/>
              <a:gd name="connsiteX4" fmla="*/ 6945613 w 10743241"/>
              <a:gd name="connsiteY4" fmla="*/ 1060728 h 1072794"/>
              <a:gd name="connsiteX5" fmla="*/ 9472245 w 10743241"/>
              <a:gd name="connsiteY5" fmla="*/ 62107 h 1072794"/>
              <a:gd name="connsiteX6" fmla="*/ 10506961 w 10743241"/>
              <a:gd name="connsiteY6" fmla="*/ 266644 h 1072794"/>
              <a:gd name="connsiteX0" fmla="*/ 0 w 10743241"/>
              <a:gd name="connsiteY0" fmla="*/ 389182 h 1092206"/>
              <a:gd name="connsiteX1" fmla="*/ 773413 w 10743241"/>
              <a:gd name="connsiteY1" fmla="*/ 182423 h 1092206"/>
              <a:gd name="connsiteX2" fmla="*/ 2698466 w 10743241"/>
              <a:gd name="connsiteY2" fmla="*/ 1072760 h 1092206"/>
              <a:gd name="connsiteX3" fmla="*/ 3548703 w 10743241"/>
              <a:gd name="connsiteY3" fmla="*/ 744782 h 1092206"/>
              <a:gd name="connsiteX4" fmla="*/ 4900245 w 10743241"/>
              <a:gd name="connsiteY4" fmla="*/ 146328 h 1092206"/>
              <a:gd name="connsiteX5" fmla="*/ 6945613 w 10743241"/>
              <a:gd name="connsiteY5" fmla="*/ 1060728 h 1092206"/>
              <a:gd name="connsiteX6" fmla="*/ 9472245 w 10743241"/>
              <a:gd name="connsiteY6" fmla="*/ 62107 h 1092206"/>
              <a:gd name="connsiteX7" fmla="*/ 10506961 w 10743241"/>
              <a:gd name="connsiteY7" fmla="*/ 266644 h 1092206"/>
              <a:gd name="connsiteX0" fmla="*/ 0 w 10743241"/>
              <a:gd name="connsiteY0" fmla="*/ 389182 h 1086406"/>
              <a:gd name="connsiteX1" fmla="*/ 773413 w 10743241"/>
              <a:gd name="connsiteY1" fmla="*/ 182423 h 1086406"/>
              <a:gd name="connsiteX2" fmla="*/ 2698466 w 10743241"/>
              <a:gd name="connsiteY2" fmla="*/ 1072760 h 1086406"/>
              <a:gd name="connsiteX3" fmla="*/ 3548703 w 10743241"/>
              <a:gd name="connsiteY3" fmla="*/ 744782 h 1086406"/>
              <a:gd name="connsiteX4" fmla="*/ 6945613 w 10743241"/>
              <a:gd name="connsiteY4" fmla="*/ 1060728 h 1086406"/>
              <a:gd name="connsiteX5" fmla="*/ 9472245 w 10743241"/>
              <a:gd name="connsiteY5" fmla="*/ 62107 h 1086406"/>
              <a:gd name="connsiteX6" fmla="*/ 10506961 w 10743241"/>
              <a:gd name="connsiteY6" fmla="*/ 266644 h 1086406"/>
              <a:gd name="connsiteX0" fmla="*/ 0 w 9472245"/>
              <a:gd name="connsiteY0" fmla="*/ 327075 h 1024299"/>
              <a:gd name="connsiteX1" fmla="*/ 773413 w 9472245"/>
              <a:gd name="connsiteY1" fmla="*/ 120316 h 1024299"/>
              <a:gd name="connsiteX2" fmla="*/ 2698466 w 9472245"/>
              <a:gd name="connsiteY2" fmla="*/ 1010653 h 1024299"/>
              <a:gd name="connsiteX3" fmla="*/ 3548703 w 9472245"/>
              <a:gd name="connsiteY3" fmla="*/ 682675 h 1024299"/>
              <a:gd name="connsiteX4" fmla="*/ 6945613 w 9472245"/>
              <a:gd name="connsiteY4" fmla="*/ 998621 h 1024299"/>
              <a:gd name="connsiteX5" fmla="*/ 9472245 w 9472245"/>
              <a:gd name="connsiteY5" fmla="*/ 0 h 1024299"/>
              <a:gd name="connsiteX0" fmla="*/ 0 w 6945613"/>
              <a:gd name="connsiteY0" fmla="*/ 244704 h 941928"/>
              <a:gd name="connsiteX1" fmla="*/ 773413 w 6945613"/>
              <a:gd name="connsiteY1" fmla="*/ 37945 h 941928"/>
              <a:gd name="connsiteX2" fmla="*/ 2698466 w 6945613"/>
              <a:gd name="connsiteY2" fmla="*/ 928282 h 941928"/>
              <a:gd name="connsiteX3" fmla="*/ 3548703 w 6945613"/>
              <a:gd name="connsiteY3" fmla="*/ 600304 h 941928"/>
              <a:gd name="connsiteX4" fmla="*/ 6945613 w 6945613"/>
              <a:gd name="connsiteY4" fmla="*/ 916250 h 941928"/>
              <a:gd name="connsiteX0" fmla="*/ 0 w 3548703"/>
              <a:gd name="connsiteY0" fmla="*/ 244704 h 941928"/>
              <a:gd name="connsiteX1" fmla="*/ 773413 w 3548703"/>
              <a:gd name="connsiteY1" fmla="*/ 37945 h 941928"/>
              <a:gd name="connsiteX2" fmla="*/ 2698466 w 3548703"/>
              <a:gd name="connsiteY2" fmla="*/ 928282 h 941928"/>
              <a:gd name="connsiteX3" fmla="*/ 3548703 w 3548703"/>
              <a:gd name="connsiteY3" fmla="*/ 600304 h 941928"/>
              <a:gd name="connsiteX0" fmla="*/ 0 w 3548703"/>
              <a:gd name="connsiteY0" fmla="*/ 226879 h 924103"/>
              <a:gd name="connsiteX1" fmla="*/ 773413 w 3548703"/>
              <a:gd name="connsiteY1" fmla="*/ 20120 h 924103"/>
              <a:gd name="connsiteX2" fmla="*/ 2698466 w 3548703"/>
              <a:gd name="connsiteY2" fmla="*/ 910457 h 924103"/>
              <a:gd name="connsiteX3" fmla="*/ 3548703 w 3548703"/>
              <a:gd name="connsiteY3" fmla="*/ 582479 h 924103"/>
              <a:gd name="connsiteX0" fmla="*/ 0 w 3548703"/>
              <a:gd name="connsiteY0" fmla="*/ 226879 h 924103"/>
              <a:gd name="connsiteX1" fmla="*/ 773413 w 3548703"/>
              <a:gd name="connsiteY1" fmla="*/ 20120 h 924103"/>
              <a:gd name="connsiteX2" fmla="*/ 2698466 w 3548703"/>
              <a:gd name="connsiteY2" fmla="*/ 910457 h 924103"/>
              <a:gd name="connsiteX3" fmla="*/ 3548703 w 3548703"/>
              <a:gd name="connsiteY3" fmla="*/ 582479 h 924103"/>
              <a:gd name="connsiteX0" fmla="*/ 0 w 3548703"/>
              <a:gd name="connsiteY0" fmla="*/ 226879 h 924103"/>
              <a:gd name="connsiteX1" fmla="*/ 773413 w 3548703"/>
              <a:gd name="connsiteY1" fmla="*/ 20120 h 924103"/>
              <a:gd name="connsiteX2" fmla="*/ 2698466 w 3548703"/>
              <a:gd name="connsiteY2" fmla="*/ 910457 h 924103"/>
              <a:gd name="connsiteX3" fmla="*/ 3548703 w 3548703"/>
              <a:gd name="connsiteY3" fmla="*/ 582479 h 924103"/>
              <a:gd name="connsiteX0" fmla="*/ 0 w 3548703"/>
              <a:gd name="connsiteY0" fmla="*/ 206819 h 904043"/>
              <a:gd name="connsiteX1" fmla="*/ 773413 w 3548703"/>
              <a:gd name="connsiteY1" fmla="*/ 60 h 904043"/>
              <a:gd name="connsiteX2" fmla="*/ 2698466 w 3548703"/>
              <a:gd name="connsiteY2" fmla="*/ 890397 h 904043"/>
              <a:gd name="connsiteX3" fmla="*/ 3548703 w 3548703"/>
              <a:gd name="connsiteY3" fmla="*/ 562419 h 904043"/>
              <a:gd name="connsiteX0" fmla="*/ 0 w 3548703"/>
              <a:gd name="connsiteY0" fmla="*/ 206813 h 890402"/>
              <a:gd name="connsiteX1" fmla="*/ 773413 w 3548703"/>
              <a:gd name="connsiteY1" fmla="*/ 54 h 890402"/>
              <a:gd name="connsiteX2" fmla="*/ 2698466 w 3548703"/>
              <a:gd name="connsiteY2" fmla="*/ 890391 h 890402"/>
              <a:gd name="connsiteX3" fmla="*/ 3548703 w 3548703"/>
              <a:gd name="connsiteY3" fmla="*/ 562413 h 890402"/>
              <a:gd name="connsiteX0" fmla="*/ 0 w 3548703"/>
              <a:gd name="connsiteY0" fmla="*/ 206813 h 903907"/>
              <a:gd name="connsiteX1" fmla="*/ 773413 w 3548703"/>
              <a:gd name="connsiteY1" fmla="*/ 54 h 903907"/>
              <a:gd name="connsiteX2" fmla="*/ 2698466 w 3548703"/>
              <a:gd name="connsiteY2" fmla="*/ 890391 h 903907"/>
              <a:gd name="connsiteX3" fmla="*/ 3548703 w 3548703"/>
              <a:gd name="connsiteY3" fmla="*/ 562413 h 903907"/>
              <a:gd name="connsiteX0" fmla="*/ 0 w 3548703"/>
              <a:gd name="connsiteY0" fmla="*/ 222496 h 919590"/>
              <a:gd name="connsiteX1" fmla="*/ 773413 w 3548703"/>
              <a:gd name="connsiteY1" fmla="*/ 15737 h 919590"/>
              <a:gd name="connsiteX2" fmla="*/ 2698466 w 3548703"/>
              <a:gd name="connsiteY2" fmla="*/ 906074 h 919590"/>
              <a:gd name="connsiteX3" fmla="*/ 3548703 w 3548703"/>
              <a:gd name="connsiteY3" fmla="*/ 578096 h 919590"/>
              <a:gd name="connsiteX0" fmla="*/ 0 w 3558386"/>
              <a:gd name="connsiteY0" fmla="*/ 361804 h 936978"/>
              <a:gd name="connsiteX1" fmla="*/ 783096 w 3558386"/>
              <a:gd name="connsiteY1" fmla="*/ 33125 h 936978"/>
              <a:gd name="connsiteX2" fmla="*/ 2708149 w 3558386"/>
              <a:gd name="connsiteY2" fmla="*/ 923462 h 936978"/>
              <a:gd name="connsiteX3" fmla="*/ 3558386 w 3558386"/>
              <a:gd name="connsiteY3" fmla="*/ 595484 h 936978"/>
              <a:gd name="connsiteX0" fmla="*/ 0 w 3558386"/>
              <a:gd name="connsiteY0" fmla="*/ 348156 h 923330"/>
              <a:gd name="connsiteX1" fmla="*/ 783096 w 3558386"/>
              <a:gd name="connsiteY1" fmla="*/ 19477 h 923330"/>
              <a:gd name="connsiteX2" fmla="*/ 2708149 w 3558386"/>
              <a:gd name="connsiteY2" fmla="*/ 909814 h 923330"/>
              <a:gd name="connsiteX3" fmla="*/ 3558386 w 3558386"/>
              <a:gd name="connsiteY3" fmla="*/ 581836 h 923330"/>
              <a:gd name="connsiteX0" fmla="*/ 0 w 3945693"/>
              <a:gd name="connsiteY0" fmla="*/ 348156 h 928515"/>
              <a:gd name="connsiteX1" fmla="*/ 783096 w 3945693"/>
              <a:gd name="connsiteY1" fmla="*/ 19477 h 928515"/>
              <a:gd name="connsiteX2" fmla="*/ 2708149 w 3945693"/>
              <a:gd name="connsiteY2" fmla="*/ 909814 h 928515"/>
              <a:gd name="connsiteX3" fmla="*/ 3945693 w 3945693"/>
              <a:gd name="connsiteY3" fmla="*/ 429436 h 928515"/>
              <a:gd name="connsiteX0" fmla="*/ 0 w 3945693"/>
              <a:gd name="connsiteY0" fmla="*/ 348156 h 910463"/>
              <a:gd name="connsiteX1" fmla="*/ 783096 w 3945693"/>
              <a:gd name="connsiteY1" fmla="*/ 19477 h 910463"/>
              <a:gd name="connsiteX2" fmla="*/ 2708149 w 3945693"/>
              <a:gd name="connsiteY2" fmla="*/ 909814 h 910463"/>
              <a:gd name="connsiteX3" fmla="*/ 3945693 w 3945693"/>
              <a:gd name="connsiteY3" fmla="*/ 429436 h 910463"/>
              <a:gd name="connsiteX0" fmla="*/ 0 w 3945693"/>
              <a:gd name="connsiteY0" fmla="*/ 348692 h 921077"/>
              <a:gd name="connsiteX1" fmla="*/ 783096 w 3945693"/>
              <a:gd name="connsiteY1" fmla="*/ 20013 h 921077"/>
              <a:gd name="connsiteX2" fmla="*/ 2722673 w 3945693"/>
              <a:gd name="connsiteY2" fmla="*/ 920510 h 921077"/>
              <a:gd name="connsiteX3" fmla="*/ 3945693 w 3945693"/>
              <a:gd name="connsiteY3" fmla="*/ 429972 h 921077"/>
              <a:gd name="connsiteX0" fmla="*/ 0 w 3945693"/>
              <a:gd name="connsiteY0" fmla="*/ 348692 h 920517"/>
              <a:gd name="connsiteX1" fmla="*/ 783096 w 3945693"/>
              <a:gd name="connsiteY1" fmla="*/ 20013 h 920517"/>
              <a:gd name="connsiteX2" fmla="*/ 2722673 w 3945693"/>
              <a:gd name="connsiteY2" fmla="*/ 920510 h 920517"/>
              <a:gd name="connsiteX3" fmla="*/ 3945693 w 3945693"/>
              <a:gd name="connsiteY3" fmla="*/ 429972 h 920517"/>
              <a:gd name="connsiteX0" fmla="*/ 0 w 4216808"/>
              <a:gd name="connsiteY0" fmla="*/ 460531 h 910436"/>
              <a:gd name="connsiteX1" fmla="*/ 1054211 w 4216808"/>
              <a:gd name="connsiteY1" fmla="*/ 9932 h 910436"/>
              <a:gd name="connsiteX2" fmla="*/ 2993788 w 4216808"/>
              <a:gd name="connsiteY2" fmla="*/ 910429 h 910436"/>
              <a:gd name="connsiteX3" fmla="*/ 4216808 w 4216808"/>
              <a:gd name="connsiteY3" fmla="*/ 419891 h 910436"/>
              <a:gd name="connsiteX0" fmla="*/ 0 w 4308793"/>
              <a:gd name="connsiteY0" fmla="*/ 460531 h 932906"/>
              <a:gd name="connsiteX1" fmla="*/ 1054211 w 4308793"/>
              <a:gd name="connsiteY1" fmla="*/ 9932 h 932906"/>
              <a:gd name="connsiteX2" fmla="*/ 2993788 w 4308793"/>
              <a:gd name="connsiteY2" fmla="*/ 910429 h 932906"/>
              <a:gd name="connsiteX3" fmla="*/ 4308793 w 4308793"/>
              <a:gd name="connsiteY3" fmla="*/ 450371 h 932906"/>
              <a:gd name="connsiteX0" fmla="*/ 0 w 4308793"/>
              <a:gd name="connsiteY0" fmla="*/ 460531 h 922087"/>
              <a:gd name="connsiteX1" fmla="*/ 1054211 w 4308793"/>
              <a:gd name="connsiteY1" fmla="*/ 9932 h 922087"/>
              <a:gd name="connsiteX2" fmla="*/ 2993788 w 4308793"/>
              <a:gd name="connsiteY2" fmla="*/ 910429 h 922087"/>
              <a:gd name="connsiteX3" fmla="*/ 4308793 w 4308793"/>
              <a:gd name="connsiteY3" fmla="*/ 450371 h 922087"/>
              <a:gd name="connsiteX0" fmla="*/ 0 w 4308793"/>
              <a:gd name="connsiteY0" fmla="*/ 460531 h 910446"/>
              <a:gd name="connsiteX1" fmla="*/ 1054211 w 4308793"/>
              <a:gd name="connsiteY1" fmla="*/ 9932 h 910446"/>
              <a:gd name="connsiteX2" fmla="*/ 2993788 w 4308793"/>
              <a:gd name="connsiteY2" fmla="*/ 910429 h 910446"/>
              <a:gd name="connsiteX3" fmla="*/ 4308793 w 4308793"/>
              <a:gd name="connsiteY3" fmla="*/ 450371 h 910446"/>
              <a:gd name="connsiteX0" fmla="*/ 0 w 4308793"/>
              <a:gd name="connsiteY0" fmla="*/ 460531 h 910446"/>
              <a:gd name="connsiteX1" fmla="*/ 1054211 w 4308793"/>
              <a:gd name="connsiteY1" fmla="*/ 9932 h 910446"/>
              <a:gd name="connsiteX2" fmla="*/ 3027678 w 4308793"/>
              <a:gd name="connsiteY2" fmla="*/ 910429 h 910446"/>
              <a:gd name="connsiteX3" fmla="*/ 4308793 w 4308793"/>
              <a:gd name="connsiteY3" fmla="*/ 450371 h 910446"/>
              <a:gd name="connsiteX0" fmla="*/ 0 w 4308793"/>
              <a:gd name="connsiteY0" fmla="*/ 450632 h 900547"/>
              <a:gd name="connsiteX1" fmla="*/ 1054211 w 4308793"/>
              <a:gd name="connsiteY1" fmla="*/ 33 h 900547"/>
              <a:gd name="connsiteX2" fmla="*/ 3027678 w 4308793"/>
              <a:gd name="connsiteY2" fmla="*/ 900530 h 900547"/>
              <a:gd name="connsiteX3" fmla="*/ 4308793 w 4308793"/>
              <a:gd name="connsiteY3" fmla="*/ 440472 h 900547"/>
              <a:gd name="connsiteX0" fmla="*/ 0 w 3814976"/>
              <a:gd name="connsiteY0" fmla="*/ 450636 h 967029"/>
              <a:gd name="connsiteX1" fmla="*/ 1054211 w 3814976"/>
              <a:gd name="connsiteY1" fmla="*/ 37 h 967029"/>
              <a:gd name="connsiteX2" fmla="*/ 3027678 w 3814976"/>
              <a:gd name="connsiteY2" fmla="*/ 900534 h 967029"/>
              <a:gd name="connsiteX3" fmla="*/ 3814976 w 3814976"/>
              <a:gd name="connsiteY3" fmla="*/ 735116 h 967029"/>
              <a:gd name="connsiteX0" fmla="*/ 0 w 3814976"/>
              <a:gd name="connsiteY0" fmla="*/ 450632 h 913368"/>
              <a:gd name="connsiteX1" fmla="*/ 1054211 w 3814976"/>
              <a:gd name="connsiteY1" fmla="*/ 33 h 913368"/>
              <a:gd name="connsiteX2" fmla="*/ 3027678 w 3814976"/>
              <a:gd name="connsiteY2" fmla="*/ 900530 h 913368"/>
              <a:gd name="connsiteX3" fmla="*/ 3814976 w 3814976"/>
              <a:gd name="connsiteY3" fmla="*/ 735112 h 913368"/>
              <a:gd name="connsiteX0" fmla="*/ 0 w 3814976"/>
              <a:gd name="connsiteY0" fmla="*/ 460152 h 916446"/>
              <a:gd name="connsiteX1" fmla="*/ 1054211 w 3814976"/>
              <a:gd name="connsiteY1" fmla="*/ 9553 h 916446"/>
              <a:gd name="connsiteX2" fmla="*/ 3051885 w 3814976"/>
              <a:gd name="connsiteY2" fmla="*/ 899890 h 916446"/>
              <a:gd name="connsiteX3" fmla="*/ 3814976 w 3814976"/>
              <a:gd name="connsiteY3" fmla="*/ 744632 h 916446"/>
              <a:gd name="connsiteX0" fmla="*/ 0 w 3814976"/>
              <a:gd name="connsiteY0" fmla="*/ 460152 h 899944"/>
              <a:gd name="connsiteX1" fmla="*/ 1054211 w 3814976"/>
              <a:gd name="connsiteY1" fmla="*/ 9553 h 899944"/>
              <a:gd name="connsiteX2" fmla="*/ 3051885 w 3814976"/>
              <a:gd name="connsiteY2" fmla="*/ 899890 h 899944"/>
              <a:gd name="connsiteX3" fmla="*/ 3814976 w 3814976"/>
              <a:gd name="connsiteY3" fmla="*/ 744632 h 899944"/>
              <a:gd name="connsiteX0" fmla="*/ 0 w 3529337"/>
              <a:gd name="connsiteY0" fmla="*/ 269403 h 922555"/>
              <a:gd name="connsiteX1" fmla="*/ 768572 w 3529337"/>
              <a:gd name="connsiteY1" fmla="*/ 32164 h 922555"/>
              <a:gd name="connsiteX2" fmla="*/ 2766246 w 3529337"/>
              <a:gd name="connsiteY2" fmla="*/ 922501 h 922555"/>
              <a:gd name="connsiteX3" fmla="*/ 3529337 w 3529337"/>
              <a:gd name="connsiteY3" fmla="*/ 767243 h 922555"/>
              <a:gd name="connsiteX0" fmla="*/ 0 w 3529337"/>
              <a:gd name="connsiteY0" fmla="*/ 263386 h 916538"/>
              <a:gd name="connsiteX1" fmla="*/ 768572 w 3529337"/>
              <a:gd name="connsiteY1" fmla="*/ 26147 h 916538"/>
              <a:gd name="connsiteX2" fmla="*/ 2766246 w 3529337"/>
              <a:gd name="connsiteY2" fmla="*/ 916484 h 916538"/>
              <a:gd name="connsiteX3" fmla="*/ 3529337 w 3529337"/>
              <a:gd name="connsiteY3" fmla="*/ 761226 h 916538"/>
              <a:gd name="connsiteX0" fmla="*/ 0 w 3529337"/>
              <a:gd name="connsiteY0" fmla="*/ 261386 h 914538"/>
              <a:gd name="connsiteX1" fmla="*/ 768572 w 3529337"/>
              <a:gd name="connsiteY1" fmla="*/ 24147 h 914538"/>
              <a:gd name="connsiteX2" fmla="*/ 2766246 w 3529337"/>
              <a:gd name="connsiteY2" fmla="*/ 914484 h 914538"/>
              <a:gd name="connsiteX3" fmla="*/ 3529337 w 3529337"/>
              <a:gd name="connsiteY3" fmla="*/ 759226 h 914538"/>
              <a:gd name="connsiteX0" fmla="*/ 0 w 3529337"/>
              <a:gd name="connsiteY0" fmla="*/ 267456 h 920608"/>
              <a:gd name="connsiteX1" fmla="*/ 768572 w 3529337"/>
              <a:gd name="connsiteY1" fmla="*/ 30217 h 920608"/>
              <a:gd name="connsiteX2" fmla="*/ 2766246 w 3529337"/>
              <a:gd name="connsiteY2" fmla="*/ 920554 h 920608"/>
              <a:gd name="connsiteX3" fmla="*/ 3529337 w 3529337"/>
              <a:gd name="connsiteY3" fmla="*/ 765296 h 920608"/>
              <a:gd name="connsiteX0" fmla="*/ 0 w 3529337"/>
              <a:gd name="connsiteY0" fmla="*/ 237247 h 890399"/>
              <a:gd name="connsiteX1" fmla="*/ 768572 w 3529337"/>
              <a:gd name="connsiteY1" fmla="*/ 8 h 890399"/>
              <a:gd name="connsiteX2" fmla="*/ 2766246 w 3529337"/>
              <a:gd name="connsiteY2" fmla="*/ 890345 h 890399"/>
              <a:gd name="connsiteX3" fmla="*/ 3529337 w 3529337"/>
              <a:gd name="connsiteY3" fmla="*/ 735087 h 890399"/>
              <a:gd name="connsiteX0" fmla="*/ 0 w 3529337"/>
              <a:gd name="connsiteY0" fmla="*/ 237247 h 897052"/>
              <a:gd name="connsiteX1" fmla="*/ 768572 w 3529337"/>
              <a:gd name="connsiteY1" fmla="*/ 8 h 897052"/>
              <a:gd name="connsiteX2" fmla="*/ 2766246 w 3529337"/>
              <a:gd name="connsiteY2" fmla="*/ 890345 h 897052"/>
              <a:gd name="connsiteX3" fmla="*/ 3529337 w 3529337"/>
              <a:gd name="connsiteY3" fmla="*/ 735087 h 897052"/>
              <a:gd name="connsiteX0" fmla="*/ 0 w 3529337"/>
              <a:gd name="connsiteY0" fmla="*/ 237247 h 894832"/>
              <a:gd name="connsiteX1" fmla="*/ 768572 w 3529337"/>
              <a:gd name="connsiteY1" fmla="*/ 8 h 894832"/>
              <a:gd name="connsiteX2" fmla="*/ 2766246 w 3529337"/>
              <a:gd name="connsiteY2" fmla="*/ 890345 h 894832"/>
              <a:gd name="connsiteX3" fmla="*/ 3529337 w 3529337"/>
              <a:gd name="connsiteY3" fmla="*/ 735087 h 894832"/>
              <a:gd name="connsiteX0" fmla="*/ 0 w 3519654"/>
              <a:gd name="connsiteY0" fmla="*/ 237247 h 930676"/>
              <a:gd name="connsiteX1" fmla="*/ 768572 w 3519654"/>
              <a:gd name="connsiteY1" fmla="*/ 8 h 930676"/>
              <a:gd name="connsiteX2" fmla="*/ 2766246 w 3519654"/>
              <a:gd name="connsiteY2" fmla="*/ 890345 h 930676"/>
              <a:gd name="connsiteX3" fmla="*/ 3519654 w 3519654"/>
              <a:gd name="connsiteY3" fmla="*/ 714767 h 930676"/>
              <a:gd name="connsiteX0" fmla="*/ 0 w 3519654"/>
              <a:gd name="connsiteY0" fmla="*/ 237247 h 928170"/>
              <a:gd name="connsiteX1" fmla="*/ 768572 w 3519654"/>
              <a:gd name="connsiteY1" fmla="*/ 8 h 928170"/>
              <a:gd name="connsiteX2" fmla="*/ 2766246 w 3519654"/>
              <a:gd name="connsiteY2" fmla="*/ 890345 h 928170"/>
              <a:gd name="connsiteX3" fmla="*/ 3519654 w 3519654"/>
              <a:gd name="connsiteY3" fmla="*/ 714767 h 928170"/>
              <a:gd name="connsiteX0" fmla="*/ 0 w 3519654"/>
              <a:gd name="connsiteY0" fmla="*/ 237247 h 892551"/>
              <a:gd name="connsiteX1" fmla="*/ 768572 w 3519654"/>
              <a:gd name="connsiteY1" fmla="*/ 8 h 892551"/>
              <a:gd name="connsiteX2" fmla="*/ 2766246 w 3519654"/>
              <a:gd name="connsiteY2" fmla="*/ 890345 h 892551"/>
              <a:gd name="connsiteX3" fmla="*/ 3519654 w 3519654"/>
              <a:gd name="connsiteY3" fmla="*/ 714767 h 892551"/>
              <a:gd name="connsiteX0" fmla="*/ 0 w 3514813"/>
              <a:gd name="connsiteY0" fmla="*/ 237247 h 919432"/>
              <a:gd name="connsiteX1" fmla="*/ 768572 w 3514813"/>
              <a:gd name="connsiteY1" fmla="*/ 8 h 919432"/>
              <a:gd name="connsiteX2" fmla="*/ 2766246 w 3514813"/>
              <a:gd name="connsiteY2" fmla="*/ 890345 h 919432"/>
              <a:gd name="connsiteX3" fmla="*/ 3514813 w 3514813"/>
              <a:gd name="connsiteY3" fmla="*/ 663967 h 919432"/>
              <a:gd name="connsiteX0" fmla="*/ 0 w 3514813"/>
              <a:gd name="connsiteY0" fmla="*/ 237247 h 892108"/>
              <a:gd name="connsiteX1" fmla="*/ 768572 w 3514813"/>
              <a:gd name="connsiteY1" fmla="*/ 8 h 892108"/>
              <a:gd name="connsiteX2" fmla="*/ 2766246 w 3514813"/>
              <a:gd name="connsiteY2" fmla="*/ 890345 h 892108"/>
              <a:gd name="connsiteX3" fmla="*/ 3514813 w 3514813"/>
              <a:gd name="connsiteY3" fmla="*/ 663967 h 892108"/>
              <a:gd name="connsiteX0" fmla="*/ 0 w 3514813"/>
              <a:gd name="connsiteY0" fmla="*/ 267456 h 922317"/>
              <a:gd name="connsiteX1" fmla="*/ 768572 w 3514813"/>
              <a:gd name="connsiteY1" fmla="*/ 30217 h 922317"/>
              <a:gd name="connsiteX2" fmla="*/ 2751722 w 3514813"/>
              <a:gd name="connsiteY2" fmla="*/ 920554 h 922317"/>
              <a:gd name="connsiteX3" fmla="*/ 3514813 w 3514813"/>
              <a:gd name="connsiteY3" fmla="*/ 694176 h 922317"/>
              <a:gd name="connsiteX0" fmla="*/ 0 w 3514813"/>
              <a:gd name="connsiteY0" fmla="*/ 267456 h 922317"/>
              <a:gd name="connsiteX1" fmla="*/ 768572 w 3514813"/>
              <a:gd name="connsiteY1" fmla="*/ 30217 h 922317"/>
              <a:gd name="connsiteX2" fmla="*/ 2751722 w 3514813"/>
              <a:gd name="connsiteY2" fmla="*/ 920554 h 922317"/>
              <a:gd name="connsiteX3" fmla="*/ 3514813 w 3514813"/>
              <a:gd name="connsiteY3" fmla="*/ 694176 h 922317"/>
              <a:gd name="connsiteX0" fmla="*/ 0 w 3514813"/>
              <a:gd name="connsiteY0" fmla="*/ 240996 h 895857"/>
              <a:gd name="connsiteX1" fmla="*/ 768572 w 3514813"/>
              <a:gd name="connsiteY1" fmla="*/ 3757 h 895857"/>
              <a:gd name="connsiteX2" fmla="*/ 2751722 w 3514813"/>
              <a:gd name="connsiteY2" fmla="*/ 894094 h 895857"/>
              <a:gd name="connsiteX3" fmla="*/ 3514813 w 3514813"/>
              <a:gd name="connsiteY3" fmla="*/ 667716 h 895857"/>
              <a:gd name="connsiteX0" fmla="*/ 0 w 3514813"/>
              <a:gd name="connsiteY0" fmla="*/ 237247 h 892108"/>
              <a:gd name="connsiteX1" fmla="*/ 768572 w 3514813"/>
              <a:gd name="connsiteY1" fmla="*/ 8 h 892108"/>
              <a:gd name="connsiteX2" fmla="*/ 2751722 w 3514813"/>
              <a:gd name="connsiteY2" fmla="*/ 890345 h 892108"/>
              <a:gd name="connsiteX3" fmla="*/ 3514813 w 3514813"/>
              <a:gd name="connsiteY3" fmla="*/ 663967 h 892108"/>
              <a:gd name="connsiteX0" fmla="*/ 0 w 3514813"/>
              <a:gd name="connsiteY0" fmla="*/ 237247 h 890787"/>
              <a:gd name="connsiteX1" fmla="*/ 768572 w 3514813"/>
              <a:gd name="connsiteY1" fmla="*/ 8 h 890787"/>
              <a:gd name="connsiteX2" fmla="*/ 2751722 w 3514813"/>
              <a:gd name="connsiteY2" fmla="*/ 890345 h 890787"/>
              <a:gd name="connsiteX3" fmla="*/ 3514813 w 3514813"/>
              <a:gd name="connsiteY3" fmla="*/ 663967 h 89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4813" h="890787">
                <a:moveTo>
                  <a:pt x="0" y="237247"/>
                </a:moveTo>
                <a:cubicBezTo>
                  <a:pt x="159416" y="101157"/>
                  <a:pt x="319634" y="2918"/>
                  <a:pt x="768572" y="8"/>
                </a:cubicBezTo>
                <a:cubicBezTo>
                  <a:pt x="1217510" y="-2902"/>
                  <a:pt x="2235919" y="881285"/>
                  <a:pt x="2751722" y="890345"/>
                </a:cubicBezTo>
                <a:cubicBezTo>
                  <a:pt x="3267525" y="899405"/>
                  <a:pt x="3378233" y="767572"/>
                  <a:pt x="3514813" y="663967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EFBB758-5891-95EB-63B0-8128AC7C9C87}"/>
              </a:ext>
            </a:extLst>
          </p:cNvPr>
          <p:cNvCxnSpPr>
            <a:cxnSpLocks/>
          </p:cNvCxnSpPr>
          <p:nvPr/>
        </p:nvCxnSpPr>
        <p:spPr>
          <a:xfrm flipH="1">
            <a:off x="3032289" y="6740923"/>
            <a:ext cx="8522645" cy="1466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BD36CE-5468-C242-4B89-9623DB86D2C3}"/>
              </a:ext>
            </a:extLst>
          </p:cNvPr>
          <p:cNvCxnSpPr>
            <a:cxnSpLocks/>
          </p:cNvCxnSpPr>
          <p:nvPr/>
        </p:nvCxnSpPr>
        <p:spPr>
          <a:xfrm>
            <a:off x="2666647" y="3170945"/>
            <a:ext cx="943902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7">
            <a:extLst>
              <a:ext uri="{FF2B5EF4-FFF2-40B4-BE49-F238E27FC236}">
                <a16:creationId xmlns:a16="http://schemas.microsoft.com/office/drawing/2014/main" id="{1982A7E3-231C-24C0-3549-4C6A78534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2" b="20107"/>
          <a:stretch/>
        </p:blipFill>
        <p:spPr bwMode="auto">
          <a:xfrm>
            <a:off x="119683" y="3858263"/>
            <a:ext cx="3250334" cy="23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5744E8AD-6AD6-5885-4298-808EF9E3C4F5}"/>
              </a:ext>
            </a:extLst>
          </p:cNvPr>
          <p:cNvGrpSpPr/>
          <p:nvPr/>
        </p:nvGrpSpPr>
        <p:grpSpPr>
          <a:xfrm>
            <a:off x="7086522" y="704362"/>
            <a:ext cx="4777432" cy="4215185"/>
            <a:chOff x="7086522" y="704362"/>
            <a:chExt cx="4777432" cy="421518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EFADC92-41D4-D039-8600-F78066CD04C0}"/>
                </a:ext>
              </a:extLst>
            </p:cNvPr>
            <p:cNvGrpSpPr/>
            <p:nvPr/>
          </p:nvGrpSpPr>
          <p:grpSpPr>
            <a:xfrm>
              <a:off x="8114559" y="2366113"/>
              <a:ext cx="3749395" cy="2553434"/>
              <a:chOff x="8610989" y="2648356"/>
              <a:chExt cx="3225763" cy="219682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8315F2-9B7A-EDE1-CEBA-CC0A8F5E2708}"/>
                  </a:ext>
                </a:extLst>
              </p:cNvPr>
              <p:cNvSpPr/>
              <p:nvPr/>
            </p:nvSpPr>
            <p:spPr>
              <a:xfrm>
                <a:off x="10022213" y="3887592"/>
                <a:ext cx="403314" cy="9575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55ECB52-2AF3-2806-C97F-0E01468BE115}"/>
                  </a:ext>
                </a:extLst>
              </p:cNvPr>
              <p:cNvGrpSpPr/>
              <p:nvPr/>
            </p:nvGrpSpPr>
            <p:grpSpPr>
              <a:xfrm>
                <a:off x="8610989" y="2648356"/>
                <a:ext cx="3225763" cy="1239236"/>
                <a:chOff x="6865417" y="553642"/>
                <a:chExt cx="2918663" cy="1285818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9FA0060-E504-C8A2-100C-9581A6040A04}"/>
                    </a:ext>
                  </a:extLst>
                </p:cNvPr>
                <p:cNvSpPr/>
                <p:nvPr/>
              </p:nvSpPr>
              <p:spPr>
                <a:xfrm>
                  <a:off x="6865417" y="553642"/>
                  <a:ext cx="2918663" cy="128581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reeform 21">
                  <a:extLst>
                    <a:ext uri="{FF2B5EF4-FFF2-40B4-BE49-F238E27FC236}">
                      <a16:creationId xmlns:a16="http://schemas.microsoft.com/office/drawing/2014/main" id="{CD13C231-10D9-3B4C-C8B5-F1AA8232CFA0}"/>
                    </a:ext>
                  </a:extLst>
                </p:cNvPr>
                <p:cNvSpPr/>
                <p:nvPr/>
              </p:nvSpPr>
              <p:spPr>
                <a:xfrm>
                  <a:off x="6865417" y="1230877"/>
                  <a:ext cx="2918663" cy="61508"/>
                </a:xfrm>
                <a:custGeom>
                  <a:avLst/>
                  <a:gdLst>
                    <a:gd name="connsiteX0" fmla="*/ 0 w 11943006"/>
                    <a:gd name="connsiteY0" fmla="*/ 1120886 h 1120886"/>
                    <a:gd name="connsiteX1" fmla="*/ 1973178 w 11943006"/>
                    <a:gd name="connsiteY1" fmla="*/ 182423 h 1120886"/>
                    <a:gd name="connsiteX2" fmla="*/ 3898231 w 11943006"/>
                    <a:gd name="connsiteY2" fmla="*/ 1072760 h 1120886"/>
                    <a:gd name="connsiteX3" fmla="*/ 6100010 w 11943006"/>
                    <a:gd name="connsiteY3" fmla="*/ 146328 h 1120886"/>
                    <a:gd name="connsiteX4" fmla="*/ 8145378 w 11943006"/>
                    <a:gd name="connsiteY4" fmla="*/ 1060728 h 1120886"/>
                    <a:gd name="connsiteX5" fmla="*/ 10672010 w 11943006"/>
                    <a:gd name="connsiteY5" fmla="*/ 62107 h 1120886"/>
                    <a:gd name="connsiteX6" fmla="*/ 11706726 w 11943006"/>
                    <a:gd name="connsiteY6" fmla="*/ 266644 h 112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43006" h="1120886">
                      <a:moveTo>
                        <a:pt x="0" y="1120886"/>
                      </a:moveTo>
                      <a:cubicBezTo>
                        <a:pt x="661736" y="655665"/>
                        <a:pt x="1323473" y="190444"/>
                        <a:pt x="1973178" y="182423"/>
                      </a:cubicBezTo>
                      <a:cubicBezTo>
                        <a:pt x="2622883" y="174402"/>
                        <a:pt x="3210426" y="1078776"/>
                        <a:pt x="3898231" y="1072760"/>
                      </a:cubicBezTo>
                      <a:cubicBezTo>
                        <a:pt x="4586036" y="1066744"/>
                        <a:pt x="5392152" y="148333"/>
                        <a:pt x="6100010" y="146328"/>
                      </a:cubicBezTo>
                      <a:cubicBezTo>
                        <a:pt x="6807868" y="144323"/>
                        <a:pt x="7383378" y="1074765"/>
                        <a:pt x="8145378" y="1060728"/>
                      </a:cubicBezTo>
                      <a:cubicBezTo>
                        <a:pt x="8907378" y="1046691"/>
                        <a:pt x="10078452" y="194454"/>
                        <a:pt x="10672010" y="62107"/>
                      </a:cubicBezTo>
                      <a:cubicBezTo>
                        <a:pt x="11265568" y="-70240"/>
                        <a:pt x="12446668" y="13981"/>
                        <a:pt x="11706726" y="266644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D95A038-C504-1AAF-5F1E-B635FAF5B08A}"/>
                </a:ext>
              </a:extLst>
            </p:cNvPr>
            <p:cNvSpPr txBox="1"/>
            <p:nvPr/>
          </p:nvSpPr>
          <p:spPr>
            <a:xfrm>
              <a:off x="9174832" y="704362"/>
              <a:ext cx="247904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~constant pressure boundary</a:t>
              </a:r>
            </a:p>
            <a:p>
              <a:endParaRPr lang="en-US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02EF161-4A70-F585-D4DE-496F1BA2FC7C}"/>
                </a:ext>
              </a:extLst>
            </p:cNvPr>
            <p:cNvCxnSpPr>
              <a:cxnSpLocks/>
            </p:cNvCxnSpPr>
            <p:nvPr/>
          </p:nvCxnSpPr>
          <p:spPr>
            <a:xfrm>
              <a:off x="10342379" y="1491326"/>
              <a:ext cx="589781" cy="1696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0BCFF19-AED1-A4F1-7126-CF6A9E7D9756}"/>
                </a:ext>
              </a:extLst>
            </p:cNvPr>
            <p:cNvSpPr txBox="1"/>
            <p:nvPr/>
          </p:nvSpPr>
          <p:spPr>
            <a:xfrm>
              <a:off x="7282926" y="1404967"/>
              <a:ext cx="24790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reservoir</a:t>
              </a:r>
            </a:p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1C2466-C821-6696-D622-07FA612D4D47}"/>
                </a:ext>
              </a:extLst>
            </p:cNvPr>
            <p:cNvSpPr txBox="1"/>
            <p:nvPr/>
          </p:nvSpPr>
          <p:spPr>
            <a:xfrm>
              <a:off x="7086522" y="3936548"/>
              <a:ext cx="24790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tubing</a:t>
              </a:r>
            </a:p>
            <a:p>
              <a:endParaRPr lang="en-US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98C0CA9-F9FA-24EE-FC0F-85D5D9A2BBD6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9101755" y="1610489"/>
              <a:ext cx="887502" cy="755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61002E9-704D-C646-404B-92959E67D4D5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8777012" y="4153421"/>
              <a:ext cx="977852" cy="209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95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A8CDF8A-D81E-9502-4162-570DDA153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3"/>
          <a:stretch/>
        </p:blipFill>
        <p:spPr>
          <a:xfrm>
            <a:off x="132080" y="4130086"/>
            <a:ext cx="11927840" cy="2614542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5E297F-865C-C248-E35A-4ED26256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82" y="230602"/>
            <a:ext cx="2807677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Assembled System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FC8B6686-D1FC-1552-AFFF-944CB92A5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2" b="25360"/>
          <a:stretch/>
        </p:blipFill>
        <p:spPr bwMode="auto">
          <a:xfrm>
            <a:off x="3031502" y="537104"/>
            <a:ext cx="4420077" cy="331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641E2864-1C2D-BB89-507E-FBE8EE15B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2" b="20107"/>
          <a:stretch/>
        </p:blipFill>
        <p:spPr bwMode="auto">
          <a:xfrm>
            <a:off x="7554522" y="537104"/>
            <a:ext cx="4505398" cy="331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65ED96EF-69F2-0148-0CA1-BD33FD8F19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8" t="8889" r="9076" b="11852"/>
          <a:stretch/>
        </p:blipFill>
        <p:spPr>
          <a:xfrm>
            <a:off x="131949" y="1758461"/>
            <a:ext cx="2796610" cy="20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4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5080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118A6-BBD0-1BBF-01D7-9099ABC87F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944" y="1118357"/>
                <a:ext cx="11042375" cy="1167643"/>
              </a:xfrm>
            </p:spPr>
            <p:txBody>
              <a:bodyPr>
                <a:normAutofit/>
              </a:bodyPr>
              <a:lstStyle/>
              <a:p>
                <a:pPr marL="0" indent="0" rtl="0" fontAlgn="ba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Modelled as linear 2nd order system:      </a:t>
                </a:r>
                <a14:m>
                  <m:oMath xmlns:m="http://schemas.openxmlformats.org/officeDocument/2006/math">
                    <m:r>
                      <a:rPr lang="en-US" sz="32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̈"/>
                        <m:ctrlPr>
                          <a:rPr lang="en-US" sz="32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acc>
                      <m:accPr>
                        <m:chr m:val="̇"/>
                        <m:ctrlPr>
                          <a:rPr lang="en-US" sz="32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3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kx</m:t>
                    </m:r>
                    <m:r>
                      <a: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sz="3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3200" b="0" i="1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 b="0" i="0" u="none" strike="noStrike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m:rPr>
                        <m:sty m:val="p"/>
                      </m:rPr>
                      <a: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3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32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200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i="1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1" i="1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118A6-BBD0-1BBF-01D7-9099ABC87F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944" y="1118357"/>
                <a:ext cx="11042375" cy="1167643"/>
              </a:xfrm>
              <a:blipFill>
                <a:blip r:embed="rId3"/>
                <a:stretch>
                  <a:fillRect l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221DCB2-C547-420B-9BA7-993A432ECE05}"/>
              </a:ext>
            </a:extLst>
          </p:cNvPr>
          <p:cNvGrpSpPr/>
          <p:nvPr/>
        </p:nvGrpSpPr>
        <p:grpSpPr>
          <a:xfrm>
            <a:off x="2357119" y="4114752"/>
            <a:ext cx="7125253" cy="2726279"/>
            <a:chOff x="1479660" y="4239173"/>
            <a:chExt cx="5890151" cy="2253702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335D69F-1D73-6F90-9738-ED4C721E6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660" y="4507868"/>
              <a:ext cx="5890151" cy="1985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BF7317-59AF-4D66-80D0-67C74927F2B6}"/>
                </a:ext>
              </a:extLst>
            </p:cNvPr>
            <p:cNvSpPr txBox="1"/>
            <p:nvPr/>
          </p:nvSpPr>
          <p:spPr>
            <a:xfrm>
              <a:off x="2827187" y="4239173"/>
              <a:ext cx="3686700" cy="3816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Predicted power generation [</a:t>
              </a:r>
              <a:r>
                <a:rPr lang="en-US" sz="2400" b="0" i="0" u="none" strike="noStrike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mW</a:t>
              </a:r>
              <a:r>
                <a:rPr lang="en-US" sz="24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]</a:t>
              </a:r>
              <a:endParaRPr lang="en-US" sz="2400" b="0" dirty="0">
                <a:effectLst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CA3A8A-E86A-5AC7-D2EA-3C0EAC327CAD}"/>
              </a:ext>
            </a:extLst>
          </p:cNvPr>
          <p:cNvGrpSpPr/>
          <p:nvPr/>
        </p:nvGrpSpPr>
        <p:grpSpPr>
          <a:xfrm>
            <a:off x="1877613" y="4651818"/>
            <a:ext cx="3790949" cy="646331"/>
            <a:chOff x="7466331" y="4965498"/>
            <a:chExt cx="3790949" cy="6463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79477A-FC8F-5C5F-A172-7E72A5751F48}"/>
                </a:ext>
              </a:extLst>
            </p:cNvPr>
            <p:cNvGrpSpPr/>
            <p:nvPr/>
          </p:nvGrpSpPr>
          <p:grpSpPr>
            <a:xfrm>
              <a:off x="7532371" y="4974979"/>
              <a:ext cx="2190749" cy="612466"/>
              <a:chOff x="7734097" y="3783441"/>
              <a:chExt cx="2772162" cy="161947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A0F6CE6-44C1-6107-5581-CAE948728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4097" y="3783441"/>
                <a:ext cx="2770780" cy="8097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3653D57-DF2C-50A1-6898-E6E406E8A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34097" y="4593179"/>
                <a:ext cx="2772162" cy="809738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0A0A1E-C9A5-F0A6-F7D1-946B535D2A82}"/>
                </a:ext>
              </a:extLst>
            </p:cNvPr>
            <p:cNvSpPr txBox="1"/>
            <p:nvPr/>
          </p:nvSpPr>
          <p:spPr>
            <a:xfrm>
              <a:off x="7466331" y="4965498"/>
              <a:ext cx="37909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Max Efficiency: 19%</a:t>
              </a:r>
              <a:endParaRPr lang="en-US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Min Efficiency: 0.02%</a:t>
              </a:r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002AD-AECA-BD3B-8327-95076B5F0E9F}"/>
                  </a:ext>
                </a:extLst>
              </p:cNvPr>
              <p:cNvSpPr txBox="1"/>
              <p:nvPr/>
            </p:nvSpPr>
            <p:spPr>
              <a:xfrm>
                <a:off x="758333" y="1762905"/>
                <a:ext cx="4560296" cy="1966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piston displacement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inertia of piston + displaced water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magnetic and viscous damping</a:t>
                </a:r>
                <a:endParaRPr lang="en-US" sz="2000" b="1" i="1" u="none" strike="noStrike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membrane elasticity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 </a:t>
                </a:r>
                <a:r>
                  <a:rPr lang="en-US" sz="2000" b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amplitude of incident pressure wave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000" b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0" i="0" u="none" strike="noStrike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area of piston face</a:t>
                </a:r>
                <a:endParaRPr lang="en-US" sz="2000" b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002AD-AECA-BD3B-8327-95076B5F0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33" y="1762905"/>
                <a:ext cx="4560296" cy="1966500"/>
              </a:xfrm>
              <a:prstGeom prst="rect">
                <a:avLst/>
              </a:prstGeom>
              <a:blipFill>
                <a:blip r:embed="rId7"/>
                <a:stretch>
                  <a:fillRect t="-1548" b="-3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55F498E-9195-AB50-6219-EBACEC86EA79}"/>
              </a:ext>
            </a:extLst>
          </p:cNvPr>
          <p:cNvSpPr txBox="1"/>
          <p:nvPr/>
        </p:nvSpPr>
        <p:spPr>
          <a:xfrm>
            <a:off x="6166822" y="1762905"/>
            <a:ext cx="51367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sinusoidal plane wave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equal pressure on either side of membrane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fluid friction (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BF0E0A6-86D9-A466-B9D1-17AED0F6B830}"/>
              </a:ext>
            </a:extLst>
          </p:cNvPr>
          <p:cNvSpPr/>
          <p:nvPr/>
        </p:nvSpPr>
        <p:spPr>
          <a:xfrm rot="5400000" flipH="1">
            <a:off x="8949325" y="682354"/>
            <a:ext cx="189241" cy="897172"/>
          </a:xfrm>
          <a:prstGeom prst="rightBrace">
            <a:avLst>
              <a:gd name="adj1" fmla="val 69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9CA99-27DB-7204-D24B-F77AA13374A4}"/>
              </a:ext>
            </a:extLst>
          </p:cNvPr>
          <p:cNvSpPr txBox="1"/>
          <p:nvPr/>
        </p:nvSpPr>
        <p:spPr>
          <a:xfrm>
            <a:off x="8647152" y="574654"/>
            <a:ext cx="89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force</a:t>
            </a:r>
            <a:endParaRPr lang="en-US" sz="2400" b="0" i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598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141605"/>
            <a:ext cx="338836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8B35CF-1675-3BA1-5507-7A9E28AE9FAA}"/>
              </a:ext>
            </a:extLst>
          </p:cNvPr>
          <p:cNvSpPr txBox="1"/>
          <p:nvPr/>
        </p:nvSpPr>
        <p:spPr>
          <a:xfrm>
            <a:off x="289560" y="1781231"/>
            <a:ext cx="3317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Variables: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0.25 - 1Hz, 1/8 Hz step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small, med, large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or two membrane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Voltage(t)</a:t>
            </a:r>
          </a:p>
        </p:txBody>
      </p:sp>
      <p:pic>
        <p:nvPicPr>
          <p:cNvPr id="4" name="Picture 3" descr="A picture containing indoor, several, kitchen appliance&#10;&#10;Description automatically generated">
            <a:extLst>
              <a:ext uri="{FF2B5EF4-FFF2-40B4-BE49-F238E27FC236}">
                <a16:creationId xmlns:a16="http://schemas.microsoft.com/office/drawing/2014/main" id="{1A6E4484-B6E8-A92D-7F52-3EE581E6F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4"/>
          <a:stretch/>
        </p:blipFill>
        <p:spPr>
          <a:xfrm>
            <a:off x="4936324" y="141605"/>
            <a:ext cx="5955307" cy="3048635"/>
          </a:xfrm>
          <a:prstGeom prst="rect">
            <a:avLst/>
          </a:prstGeom>
        </p:spPr>
      </p:pic>
      <p:pic>
        <p:nvPicPr>
          <p:cNvPr id="6" name="Picture 5" descr="A picture containing text, indoor, several&#10;&#10;Description automatically generated">
            <a:extLst>
              <a:ext uri="{FF2B5EF4-FFF2-40B4-BE49-F238E27FC236}">
                <a16:creationId xmlns:a16="http://schemas.microsoft.com/office/drawing/2014/main" id="{9E064E09-6E19-EAC8-21FD-AE3591C73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4" r="15112" b="29179"/>
          <a:stretch/>
        </p:blipFill>
        <p:spPr>
          <a:xfrm>
            <a:off x="4138875" y="3251200"/>
            <a:ext cx="7550206" cy="34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9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3" y="7008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Setup – Data Collection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CFAB72-2B34-7483-F4FC-8FFE8E59CA02}"/>
              </a:ext>
            </a:extLst>
          </p:cNvPr>
          <p:cNvGrpSpPr/>
          <p:nvPr/>
        </p:nvGrpSpPr>
        <p:grpSpPr>
          <a:xfrm>
            <a:off x="83891" y="5037364"/>
            <a:ext cx="12145331" cy="1706148"/>
            <a:chOff x="83891" y="5037364"/>
            <a:chExt cx="12145331" cy="1706148"/>
          </a:xfrm>
        </p:grpSpPr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1474DEFE-6FEB-E0E9-635B-2989B7A43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6" r="5335"/>
            <a:stretch/>
          </p:blipFill>
          <p:spPr>
            <a:xfrm>
              <a:off x="4248684" y="5037364"/>
              <a:ext cx="7980538" cy="1706148"/>
            </a:xfrm>
            <a:prstGeom prst="rect">
              <a:avLst/>
            </a:prstGeom>
          </p:spPr>
        </p:pic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BD5E0431-0067-8DB8-495B-9B3FEB21E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428" y="5061671"/>
              <a:ext cx="2152321" cy="1657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9043D1-ACA7-451C-99BB-91422961263C}"/>
                </a:ext>
              </a:extLst>
            </p:cNvPr>
            <p:cNvSpPr txBox="1"/>
            <p:nvPr/>
          </p:nvSpPr>
          <p:spPr>
            <a:xfrm>
              <a:off x="83891" y="5290274"/>
              <a:ext cx="16462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Differential pressure sensor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6BBE3B-C586-0A22-8A94-0B304E23D17E}"/>
              </a:ext>
            </a:extLst>
          </p:cNvPr>
          <p:cNvGrpSpPr/>
          <p:nvPr/>
        </p:nvGrpSpPr>
        <p:grpSpPr>
          <a:xfrm>
            <a:off x="-15529" y="2856513"/>
            <a:ext cx="12333452" cy="1876645"/>
            <a:chOff x="-15529" y="2856513"/>
            <a:chExt cx="12333452" cy="1876645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6929C5C1-14C2-2F33-698B-63CF2B2B6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8" r="5041"/>
            <a:stretch/>
          </p:blipFill>
          <p:spPr>
            <a:xfrm>
              <a:off x="4159983" y="2932384"/>
              <a:ext cx="8157940" cy="1724904"/>
            </a:xfrm>
            <a:prstGeom prst="rect">
              <a:avLst/>
            </a:prstGeom>
          </p:spPr>
        </p:pic>
        <p:pic>
          <p:nvPicPr>
            <p:cNvPr id="8195" name="Picture 3">
              <a:extLst>
                <a:ext uri="{FF2B5EF4-FFF2-40B4-BE49-F238E27FC236}">
                  <a16:creationId xmlns:a16="http://schemas.microsoft.com/office/drawing/2014/main" id="{C17DC61E-23CA-B034-DFD8-E943A30C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0715" y="2856513"/>
              <a:ext cx="2470410" cy="1876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2DCAC1-9908-CD83-27EB-3453AF04B0BB}"/>
                </a:ext>
              </a:extLst>
            </p:cNvPr>
            <p:cNvSpPr txBox="1"/>
            <p:nvPr/>
          </p:nvSpPr>
          <p:spPr>
            <a:xfrm>
              <a:off x="-15529" y="3564003"/>
              <a:ext cx="18450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Oscilloscope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95DF61-02C2-A668-757C-4DE1F1DB4283}"/>
              </a:ext>
            </a:extLst>
          </p:cNvPr>
          <p:cNvGrpSpPr/>
          <p:nvPr/>
        </p:nvGrpSpPr>
        <p:grpSpPr>
          <a:xfrm>
            <a:off x="22620" y="1053741"/>
            <a:ext cx="9738303" cy="1802772"/>
            <a:chOff x="22620" y="1053741"/>
            <a:chExt cx="9738303" cy="18027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998383-EDCA-3100-A585-CC043FD097D8}"/>
                </a:ext>
              </a:extLst>
            </p:cNvPr>
            <p:cNvSpPr txBox="1"/>
            <p:nvPr/>
          </p:nvSpPr>
          <p:spPr>
            <a:xfrm>
              <a:off x="22620" y="1635968"/>
              <a:ext cx="1768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Phone camera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79CE10-D926-CC68-C932-25A186604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6982" y="1053741"/>
              <a:ext cx="3043941" cy="1719144"/>
            </a:xfrm>
            <a:prstGeom prst="rect">
              <a:avLst/>
            </a:prstGeom>
          </p:spPr>
        </p:pic>
        <p:pic>
          <p:nvPicPr>
            <p:cNvPr id="2050" name="Picture 2" descr="Apple logo on the back of an iPhone is actually a hidden shortcut button -  Mirror Online">
              <a:extLst>
                <a:ext uri="{FF2B5EF4-FFF2-40B4-BE49-F238E27FC236}">
                  <a16:creationId xmlns:a16="http://schemas.microsoft.com/office/drawing/2014/main" id="{0847C41A-65AC-5EAB-9173-8B33BE7B4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2872" y="1137369"/>
              <a:ext cx="1146096" cy="1719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313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07BD-6CF8-2A54-4AE9-E72C9902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49304-6E25-F5CD-39AF-CAA1CA7D8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ave Energy Converter Video">
            <a:hlinkClick r:id="" action="ppaction://media"/>
            <a:extLst>
              <a:ext uri="{FF2B5EF4-FFF2-40B4-BE49-F238E27FC236}">
                <a16:creationId xmlns:a16="http://schemas.microsoft.com/office/drawing/2014/main" id="{559CD038-77A6-7405-3D8C-D793C8A2B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5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-15303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Content Placeholder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7633B574-2F5A-3613-C550-808480497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/>
          <a:stretch/>
        </p:blipFill>
        <p:spPr>
          <a:xfrm>
            <a:off x="0" y="1172528"/>
            <a:ext cx="7181003" cy="558387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7B9BD-1109-59D9-C8F2-2B05109EEF26}"/>
              </a:ext>
            </a:extLst>
          </p:cNvPr>
          <p:cNvSpPr txBox="1"/>
          <p:nvPr/>
        </p:nvSpPr>
        <p:spPr>
          <a:xfrm>
            <a:off x="5937038" y="1574800"/>
            <a:ext cx="1085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6D10B8-5230-3477-01F0-BA64DE0EABDD}"/>
              </a:ext>
            </a:extLst>
          </p:cNvPr>
          <p:cNvGrpSpPr/>
          <p:nvPr/>
        </p:nvGrpSpPr>
        <p:grpSpPr>
          <a:xfrm>
            <a:off x="7066991" y="-1"/>
            <a:ext cx="5125009" cy="3429001"/>
            <a:chOff x="7066991" y="-1"/>
            <a:chExt cx="5125009" cy="34290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E3B4C9F-2436-0964-412E-91C95236C912}"/>
                    </a:ext>
                  </a:extLst>
                </p:cNvPr>
                <p:cNvSpPr txBox="1"/>
                <p:nvPr/>
              </p:nvSpPr>
              <p:spPr>
                <a:xfrm>
                  <a:off x="11106997" y="2999581"/>
                  <a:ext cx="10850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𝒘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E3B4C9F-2436-0964-412E-91C95236C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997" y="2999581"/>
                  <a:ext cx="1085003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12ACAB1-3867-1AA0-8C2D-EE224FB973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" t="2541" r="8477" b="4875"/>
            <a:stretch/>
          </p:blipFill>
          <p:spPr>
            <a:xfrm>
              <a:off x="7066991" y="-1"/>
              <a:ext cx="4375900" cy="34290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BAB3CC-C1EC-72E4-0921-27A20D6A1B8B}"/>
                </a:ext>
              </a:extLst>
            </p:cNvPr>
            <p:cNvSpPr txBox="1"/>
            <p:nvPr/>
          </p:nvSpPr>
          <p:spPr>
            <a:xfrm>
              <a:off x="8580052" y="73228"/>
              <a:ext cx="30694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(!)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membrane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low efficiency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26AC04A-EEB6-7150-1D66-8E8568C531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7226" y="126730"/>
              <a:ext cx="743023" cy="1003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DF329E-C96A-9103-25C2-00628539A092}"/>
              </a:ext>
            </a:extLst>
          </p:cNvPr>
          <p:cNvGrpSpPr/>
          <p:nvPr/>
        </p:nvGrpSpPr>
        <p:grpSpPr>
          <a:xfrm>
            <a:off x="7181004" y="3482503"/>
            <a:ext cx="5010996" cy="3313130"/>
            <a:chOff x="7181004" y="3482503"/>
            <a:chExt cx="5010996" cy="3313130"/>
          </a:xfrm>
        </p:grpSpPr>
        <p:pic>
          <p:nvPicPr>
            <p:cNvPr id="28" name="Picture 2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03296F8D-F439-0581-6CBD-38743EAC0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" t="2870" r="7948" b="5173"/>
            <a:stretch/>
          </p:blipFill>
          <p:spPr>
            <a:xfrm>
              <a:off x="7181004" y="3482503"/>
              <a:ext cx="4261888" cy="331313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7B649A-5B7E-C488-87FC-DC7B0ED4CF73}"/>
                    </a:ext>
                  </a:extLst>
                </p:cNvPr>
                <p:cNvSpPr txBox="1"/>
                <p:nvPr/>
              </p:nvSpPr>
              <p:spPr>
                <a:xfrm>
                  <a:off x="11106997" y="6428580"/>
                  <a:ext cx="10850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𝝀</m:t>
                        </m:r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47B649A-5B7E-C488-87FC-DC7B0ED4C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997" y="6428580"/>
                  <a:ext cx="1085003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69FBEC7-A9A3-518B-DFD9-46E17331B759}"/>
                    </a:ext>
                  </a:extLst>
                </p:cNvPr>
                <p:cNvSpPr txBox="1"/>
                <p:nvPr/>
              </p:nvSpPr>
              <p:spPr>
                <a:xfrm>
                  <a:off x="8032575" y="3705890"/>
                  <a:ext cx="1279371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𝒅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sz="1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𝝀</m:t>
                      </m:r>
                    </m:oMath>
                  </a14:m>
                  <a:r>
                    <a:rPr lang="en-US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1.9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𝒊𝒏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𝒐𝒖𝒕</m:t>
                          </m:r>
                        </m:sub>
                      </m:sSub>
                    </m:oMath>
                  </a14:m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0.04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</m:oMath>
                  </a14:m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6E-3%</a:t>
                  </a: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69FBEC7-A9A3-518B-DFD9-46E17331B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2575" y="3705890"/>
                  <a:ext cx="1279371" cy="738664"/>
                </a:xfrm>
                <a:prstGeom prst="rect">
                  <a:avLst/>
                </a:prstGeom>
                <a:blipFill>
                  <a:blip r:embed="rId8"/>
                  <a:stretch>
                    <a:fillRect t="-1653" b="-74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FBB23A-8173-CA3B-61AB-0CF8F061F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3999" y="4075222"/>
              <a:ext cx="624841" cy="195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F2DA23F-88B4-4863-D6C9-A81A748804B2}"/>
              </a:ext>
            </a:extLst>
          </p:cNvPr>
          <p:cNvSpPr txBox="1"/>
          <p:nvPr/>
        </p:nvSpPr>
        <p:spPr>
          <a:xfrm>
            <a:off x="2053622" y="176923"/>
            <a:ext cx="55921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1m wave, 0.04%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4 W/m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(&lt;lightbulb)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4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18A6-BBD0-1BBF-01D7-9099ABC87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0183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if efficiency can be improved at scale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power take off performance at scale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Resonant frequency dynamically tuned to incoming waves?</a:t>
            </a:r>
          </a:p>
        </p:txBody>
      </p:sp>
      <p:pic>
        <p:nvPicPr>
          <p:cNvPr id="5" name="Picture 4" descr="A group of people holding a sign&#10;&#10;Description automatically generated with medium confidence">
            <a:extLst>
              <a:ext uri="{FF2B5EF4-FFF2-40B4-BE49-F238E27FC236}">
                <a16:creationId xmlns:a16="http://schemas.microsoft.com/office/drawing/2014/main" id="{4E401527-1D6B-8980-F25A-4BDA51197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44" y="1690688"/>
            <a:ext cx="5611556" cy="42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F4FF20-4562-3283-FD77-B1E1DD9DF1F9}"/>
                  </a:ext>
                </a:extLst>
              </p:cNvPr>
              <p:cNvSpPr txBox="1"/>
              <p:nvPr/>
            </p:nvSpPr>
            <p:spPr>
              <a:xfrm>
                <a:off x="233681" y="1555423"/>
                <a:ext cx="586232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Project-specific</a:t>
                </a:r>
              </a:p>
              <a:p>
                <a:pPr algn="ctr"/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increases with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has a frequency “sweet spot”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membrane configuration may be preferable over one membrane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 work needed to determine if efficiency could be sufficiently high at scale to be cost effective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F4FF20-4562-3283-FD77-B1E1DD9D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1" y="1555423"/>
                <a:ext cx="5862320" cy="4154984"/>
              </a:xfrm>
              <a:prstGeom prst="rect">
                <a:avLst/>
              </a:prstGeom>
              <a:blipFill>
                <a:blip r:embed="rId3"/>
                <a:stretch>
                  <a:fillRect l="-1351" t="-1173" b="-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2E43AD-A5D6-EDD7-581B-79CA7D2F1090}"/>
              </a:ext>
            </a:extLst>
          </p:cNvPr>
          <p:cNvSpPr txBox="1"/>
          <p:nvPr/>
        </p:nvSpPr>
        <p:spPr>
          <a:xfrm>
            <a:off x="6278881" y="1555423"/>
            <a:ext cx="5201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in general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theory and preparation essential to success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decision can be made with 100% certainty, engineering judgements must be made to progress</a:t>
            </a:r>
          </a:p>
        </p:txBody>
      </p:sp>
    </p:spTree>
    <p:extLst>
      <p:ext uri="{BB962C8B-B14F-4D97-AF65-F5344CB8AC3E}">
        <p14:creationId xmlns:p14="http://schemas.microsoft.com/office/powerpoint/2010/main" val="109513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pic>
        <p:nvPicPr>
          <p:cNvPr id="1030" name="Picture 6" descr="USC Trojans – League Legacy">
            <a:extLst>
              <a:ext uri="{FF2B5EF4-FFF2-40B4-BE49-F238E27FC236}">
                <a16:creationId xmlns:a16="http://schemas.microsoft.com/office/drawing/2014/main" id="{D7217738-785E-A9DB-ADBA-89450C41C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6" b="28101"/>
          <a:stretch/>
        </p:blipFill>
        <p:spPr bwMode="auto">
          <a:xfrm>
            <a:off x="5741752" y="4937785"/>
            <a:ext cx="2985861" cy="13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mber Line - Lessons - Blendspace">
            <a:extLst>
              <a:ext uri="{FF2B5EF4-FFF2-40B4-BE49-F238E27FC236}">
                <a16:creationId xmlns:a16="http://schemas.microsoft.com/office/drawing/2014/main" id="{E484B0A3-7FD3-6524-2262-4EE46C19E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4" t="50000" r="3154" b="38222"/>
          <a:stretch/>
        </p:blipFill>
        <p:spPr bwMode="auto">
          <a:xfrm>
            <a:off x="479681" y="3366477"/>
            <a:ext cx="11332205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01C885-205A-8FCF-F608-7F388240766D}"/>
              </a:ext>
            </a:extLst>
          </p:cNvPr>
          <p:cNvSpPr txBox="1"/>
          <p:nvPr/>
        </p:nvSpPr>
        <p:spPr>
          <a:xfrm>
            <a:off x="1493148" y="3112334"/>
            <a:ext cx="69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5AE53-203F-6ADD-B5D3-02E4487503C6}"/>
              </a:ext>
            </a:extLst>
          </p:cNvPr>
          <p:cNvSpPr txBox="1"/>
          <p:nvPr/>
        </p:nvSpPr>
        <p:spPr>
          <a:xfrm>
            <a:off x="4384684" y="3112750"/>
            <a:ext cx="69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FC500-2BF0-648C-D353-4C03040A54E5}"/>
              </a:ext>
            </a:extLst>
          </p:cNvPr>
          <p:cNvSpPr txBox="1"/>
          <p:nvPr/>
        </p:nvSpPr>
        <p:spPr>
          <a:xfrm>
            <a:off x="5141604" y="3112334"/>
            <a:ext cx="69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49856-6E51-DC7E-C3C4-3C1E4229D893}"/>
              </a:ext>
            </a:extLst>
          </p:cNvPr>
          <p:cNvSpPr txBox="1"/>
          <p:nvPr/>
        </p:nvSpPr>
        <p:spPr>
          <a:xfrm>
            <a:off x="8046348" y="3112334"/>
            <a:ext cx="695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‘22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E0D98DD-E09F-7942-A979-E8450243491A}"/>
              </a:ext>
            </a:extLst>
          </p:cNvPr>
          <p:cNvSpPr/>
          <p:nvPr/>
        </p:nvSpPr>
        <p:spPr>
          <a:xfrm rot="5400000">
            <a:off x="3053539" y="3074888"/>
            <a:ext cx="523220" cy="2948042"/>
          </a:xfrm>
          <a:prstGeom prst="rightBrace">
            <a:avLst>
              <a:gd name="adj1" fmla="val 69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A16F2CC-885F-7DE8-4662-DA3DD1F1997A}"/>
              </a:ext>
            </a:extLst>
          </p:cNvPr>
          <p:cNvSpPr/>
          <p:nvPr/>
        </p:nvSpPr>
        <p:spPr>
          <a:xfrm rot="5400000">
            <a:off x="6706059" y="3099018"/>
            <a:ext cx="523220" cy="2948042"/>
          </a:xfrm>
          <a:prstGeom prst="rightBrace">
            <a:avLst>
              <a:gd name="adj1" fmla="val 69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Amador Valley College &amp; Career Center">
            <a:extLst>
              <a:ext uri="{FF2B5EF4-FFF2-40B4-BE49-F238E27FC236}">
                <a16:creationId xmlns:a16="http://schemas.microsoft.com/office/drawing/2014/main" id="{FF9AE958-CEA7-8540-2910-C353224E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20" y="4940456"/>
            <a:ext cx="1421658" cy="15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mes-research-center-logo - MMA Design LLC">
            <a:extLst>
              <a:ext uri="{FF2B5EF4-FFF2-40B4-BE49-F238E27FC236}">
                <a16:creationId xmlns:a16="http://schemas.microsoft.com/office/drawing/2014/main" id="{16520EBA-B385-34EB-E7AB-5FDB5487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44" y="1239716"/>
            <a:ext cx="2479040" cy="13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F7E48966-2533-AA05-7D56-9B2B9C16EE0B}"/>
              </a:ext>
            </a:extLst>
          </p:cNvPr>
          <p:cNvSpPr/>
          <p:nvPr/>
        </p:nvSpPr>
        <p:spPr>
          <a:xfrm rot="5400000">
            <a:off x="4875540" y="4222255"/>
            <a:ext cx="523220" cy="695960"/>
          </a:xfrm>
          <a:prstGeom prst="rightBrace">
            <a:avLst>
              <a:gd name="adj1" fmla="val 695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55982-0896-58F3-76A2-E69A6674641B}"/>
              </a:ext>
            </a:extLst>
          </p:cNvPr>
          <p:cNvSpPr txBox="1"/>
          <p:nvPr/>
        </p:nvSpPr>
        <p:spPr>
          <a:xfrm>
            <a:off x="4390370" y="4938628"/>
            <a:ext cx="150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year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89BECB-E28D-8F1B-12F4-A8D782B72E9A}"/>
              </a:ext>
            </a:extLst>
          </p:cNvPr>
          <p:cNvCxnSpPr>
            <a:cxnSpLocks/>
          </p:cNvCxnSpPr>
          <p:nvPr/>
        </p:nvCxnSpPr>
        <p:spPr>
          <a:xfrm flipH="1">
            <a:off x="4988689" y="2565451"/>
            <a:ext cx="148461" cy="14638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354329BD-CE1B-619A-131A-62F600E78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04" y="1443464"/>
            <a:ext cx="1212165" cy="121216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D2572-5DD3-9BA4-BEA6-27DFDCDB9CB9}"/>
              </a:ext>
            </a:extLst>
          </p:cNvPr>
          <p:cNvCxnSpPr>
            <a:cxnSpLocks/>
          </p:cNvCxnSpPr>
          <p:nvPr/>
        </p:nvCxnSpPr>
        <p:spPr>
          <a:xfrm flipH="1">
            <a:off x="8831731" y="2635309"/>
            <a:ext cx="1045456" cy="1442751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0CB4235-E3CD-60C8-7717-8BB609F76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871" y="1436194"/>
            <a:ext cx="2308860" cy="10923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8BE8DD-1EE0-4615-85EC-A79F91058B55}"/>
              </a:ext>
            </a:extLst>
          </p:cNvPr>
          <p:cNvCxnSpPr>
            <a:cxnSpLocks/>
          </p:cNvCxnSpPr>
          <p:nvPr/>
        </p:nvCxnSpPr>
        <p:spPr>
          <a:xfrm>
            <a:off x="7726782" y="2564254"/>
            <a:ext cx="187858" cy="1465004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71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986592"/>
            <a:ext cx="10515600" cy="1205057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86319-14DE-E3D4-6CDE-C56306EF5A2A}"/>
              </a:ext>
            </a:extLst>
          </p:cNvPr>
          <p:cNvSpPr txBox="1"/>
          <p:nvPr/>
        </p:nvSpPr>
        <p:spPr>
          <a:xfrm>
            <a:off x="2505806" y="746263"/>
            <a:ext cx="718038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teammates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David Armendariz</a:t>
            </a: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to Professors Mitul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Luhar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Darek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Bogucki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Robert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Antypas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791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18A6-BBD0-1BBF-01D7-9099ABC87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 Gunn K, Stock-Williams C. (2012). Quantifying the global wave power resource. Renew. Energy 44, 296–304. (doi:10.1016/j.renene.2012.01.101)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 Collins,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et al. “Flexible Membrane Structures for Wave Energy Harvesting: A Review of the Developments, Materials and Computational Modelling Approaches.” Renewable and Sustainable Energy Reviews, vol. 151, 2021, p. 111478., https://doi.org/10.1016/j.rser.2021.111478. 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Ryan, S., et al. The Bombora Wave Energy Converter: A Novel Multi-Purpose Device for Electricity, Coastal Protection and Surf Breaks: Semantic Scholar. 1 Jan. 1970, https://www.semanticscholar.org/paper/The-Bombora-wave-energy-converter%3A-A-novel-device-Ryan-Algie/a8925cdc5b07e026cd1fb8916c56008d3c4f5d50.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Righi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Michele, et al. “A 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Broadbanded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Pressure Differential Wave Energy Converter Based on Dielectric Elastomer Generators.” Nonlinear Dynamics, vol. 105, no. 4, 2021, pp. 2861–2876., https://doi.org/10.1007/s11071-021-06721-8.</a:t>
            </a:r>
          </a:p>
        </p:txBody>
      </p:sp>
    </p:spTree>
    <p:extLst>
      <p:ext uri="{BB962C8B-B14F-4D97-AF65-F5344CB8AC3E}">
        <p14:creationId xmlns:p14="http://schemas.microsoft.com/office/powerpoint/2010/main" val="28629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3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Honorable Mentions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5BADD-DBB6-00AC-D98F-43F57AC12CE1}"/>
              </a:ext>
            </a:extLst>
          </p:cNvPr>
          <p:cNvGrpSpPr/>
          <p:nvPr/>
        </p:nvGrpSpPr>
        <p:grpSpPr>
          <a:xfrm>
            <a:off x="1606302" y="1594430"/>
            <a:ext cx="9193777" cy="4085010"/>
            <a:chOff x="1691640" y="1988820"/>
            <a:chExt cx="6320790" cy="353187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26B60A-5BFC-BFD3-92B4-D578AC4BB129}"/>
                </a:ext>
              </a:extLst>
            </p:cNvPr>
            <p:cNvCxnSpPr/>
            <p:nvPr/>
          </p:nvCxnSpPr>
          <p:spPr>
            <a:xfrm flipV="1">
              <a:off x="1691640" y="1988820"/>
              <a:ext cx="0" cy="35318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7E75D64-3AF5-286D-5894-25BFF1BCF012}"/>
                </a:ext>
              </a:extLst>
            </p:cNvPr>
            <p:cNvCxnSpPr>
              <a:cxnSpLocks/>
            </p:cNvCxnSpPr>
            <p:nvPr/>
          </p:nvCxnSpPr>
          <p:spPr>
            <a:xfrm>
              <a:off x="1691640" y="5520690"/>
              <a:ext cx="632079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2F8F51B-D92F-C492-4D36-305416E5CCC7}"/>
              </a:ext>
            </a:extLst>
          </p:cNvPr>
          <p:cNvSpPr txBox="1"/>
          <p:nvPr/>
        </p:nvSpPr>
        <p:spPr>
          <a:xfrm>
            <a:off x="5485520" y="5750698"/>
            <a:ext cx="2124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Complexity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24714-50B5-FDC8-DF36-A9CE3FE6E73C}"/>
              </a:ext>
            </a:extLst>
          </p:cNvPr>
          <p:cNvSpPr txBox="1"/>
          <p:nvPr/>
        </p:nvSpPr>
        <p:spPr>
          <a:xfrm>
            <a:off x="-70097" y="3362014"/>
            <a:ext cx="172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  <p:pic>
        <p:nvPicPr>
          <p:cNvPr id="2050" name="Picture 2" descr="ames-research-center-logo - MMA Design LLC">
            <a:extLst>
              <a:ext uri="{FF2B5EF4-FFF2-40B4-BE49-F238E27FC236}">
                <a16:creationId xmlns:a16="http://schemas.microsoft.com/office/drawing/2014/main" id="{5D64C930-4035-3815-2BF0-B761C23CD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"/>
          <a:stretch/>
        </p:blipFill>
        <p:spPr bwMode="auto">
          <a:xfrm>
            <a:off x="5485520" y="2492140"/>
            <a:ext cx="2640716" cy="148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16EF54-5F64-4ECE-83C5-BC91C58003C7}"/>
              </a:ext>
            </a:extLst>
          </p:cNvPr>
          <p:cNvGrpSpPr/>
          <p:nvPr/>
        </p:nvGrpSpPr>
        <p:grpSpPr>
          <a:xfrm>
            <a:off x="7588641" y="1092592"/>
            <a:ext cx="3891275" cy="2069149"/>
            <a:chOff x="7717594" y="1127761"/>
            <a:chExt cx="3891275" cy="206914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C39FA67-973F-34FD-598C-C5EB73EE0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2790" y="1707426"/>
              <a:ext cx="3120883" cy="909818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6B55AE-116B-F745-886F-38D78B2BA8B7}"/>
                </a:ext>
              </a:extLst>
            </p:cNvPr>
            <p:cNvSpPr/>
            <p:nvPr/>
          </p:nvSpPr>
          <p:spPr>
            <a:xfrm>
              <a:off x="7717594" y="1127761"/>
              <a:ext cx="3891275" cy="206914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00B48DC-0D54-18AC-34C6-93F26155A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66" y="4213140"/>
            <a:ext cx="1395043" cy="13950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C4DACE-977F-FB4C-974B-1777F528F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963" y="4415730"/>
            <a:ext cx="2520411" cy="1192453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7E6F89-C0DD-A6C1-02CD-9E5E64DFB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42" y="4194759"/>
            <a:ext cx="1952898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3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3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Biomechanical Research – Paper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171FE6-E3F0-45D4-9FDF-35980D97DCD8}"/>
              </a:ext>
            </a:extLst>
          </p:cNvPr>
          <p:cNvGrpSpPr/>
          <p:nvPr/>
        </p:nvGrpSpPr>
        <p:grpSpPr>
          <a:xfrm>
            <a:off x="2889009" y="1240914"/>
            <a:ext cx="9020995" cy="2070280"/>
            <a:chOff x="595557" y="3392468"/>
            <a:chExt cx="3263317" cy="7489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2B7B2B2-4370-5867-E62B-622B0904115B}"/>
                </a:ext>
              </a:extLst>
            </p:cNvPr>
            <p:cNvSpPr/>
            <p:nvPr/>
          </p:nvSpPr>
          <p:spPr>
            <a:xfrm>
              <a:off x="2554883" y="3697065"/>
              <a:ext cx="425398" cy="67117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1013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C20012C-D1AA-700E-E357-A2BBEA368927}"/>
                </a:ext>
              </a:extLst>
            </p:cNvPr>
            <p:cNvCxnSpPr>
              <a:cxnSpLocks/>
            </p:cNvCxnSpPr>
            <p:nvPr/>
          </p:nvCxnSpPr>
          <p:spPr>
            <a:xfrm>
              <a:off x="597291" y="4114840"/>
              <a:ext cx="3232632" cy="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lg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20FF75-8ADE-77CE-8D03-02CF4BD258E9}"/>
                </a:ext>
              </a:extLst>
            </p:cNvPr>
            <p:cNvSpPr/>
            <p:nvPr/>
          </p:nvSpPr>
          <p:spPr>
            <a:xfrm>
              <a:off x="597291" y="3697377"/>
              <a:ext cx="1957593" cy="671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1013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4657464-A96B-ED34-6790-5E1C234E21BD}"/>
                </a:ext>
              </a:extLst>
            </p:cNvPr>
            <p:cNvCxnSpPr>
              <a:cxnSpLocks/>
            </p:cNvCxnSpPr>
            <p:nvPr/>
          </p:nvCxnSpPr>
          <p:spPr>
            <a:xfrm>
              <a:off x="2980281" y="3764183"/>
              <a:ext cx="425398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570199-9C19-A91F-4A9A-D877A1278E11}"/>
                </a:ext>
              </a:extLst>
            </p:cNvPr>
            <p:cNvCxnSpPr>
              <a:cxnSpLocks/>
            </p:cNvCxnSpPr>
            <p:nvPr/>
          </p:nvCxnSpPr>
          <p:spPr>
            <a:xfrm>
              <a:off x="3403772" y="3937281"/>
              <a:ext cx="425398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75FA824-F21B-A40D-CEDE-FD83ADCE62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1759" y="3731849"/>
              <a:ext cx="27219" cy="305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F80CD9-FEB9-57DA-40C9-93B6608E7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2789" y="3727300"/>
              <a:ext cx="31785" cy="357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3E117CE-F82B-1648-BCEA-59053EE9A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6182" y="3728102"/>
              <a:ext cx="31947" cy="359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ED0E13-C621-41A6-D071-3C6CE9167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725" y="3779393"/>
              <a:ext cx="31947" cy="359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488C11-22D9-206F-022F-083185A2E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955" y="3898962"/>
              <a:ext cx="31947" cy="359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4A6ECE-BE67-6899-DF92-9D0D6BA31C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5074" y="3900084"/>
              <a:ext cx="31785" cy="3572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0B9EAD-0CC1-B5F2-5AD7-808556F15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8468" y="3898980"/>
              <a:ext cx="31947" cy="3590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8E573F6-FADF-DEAF-F1A1-9AEBB69DF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6351" y="3761455"/>
              <a:ext cx="0" cy="17620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ECDFE46-161F-68E2-34B4-1E46B8432D78}"/>
                </a:ext>
              </a:extLst>
            </p:cNvPr>
            <p:cNvSpPr/>
            <p:nvPr/>
          </p:nvSpPr>
          <p:spPr>
            <a:xfrm>
              <a:off x="595557" y="3804534"/>
              <a:ext cx="167115" cy="69367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1013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8A94FA23-896D-9BA4-A310-6924AF3AAFB1}"/>
                </a:ext>
              </a:extLst>
            </p:cNvPr>
            <p:cNvSpPr/>
            <p:nvPr/>
          </p:nvSpPr>
          <p:spPr>
            <a:xfrm>
              <a:off x="595557" y="3905815"/>
              <a:ext cx="167115" cy="69367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1013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4363649B-078D-BE22-5CD8-B28FBF2B41E8}"/>
                </a:ext>
              </a:extLst>
            </p:cNvPr>
            <p:cNvSpPr/>
            <p:nvPr/>
          </p:nvSpPr>
          <p:spPr>
            <a:xfrm>
              <a:off x="595557" y="4008588"/>
              <a:ext cx="167115" cy="69367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1013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A71BA-8BD1-B6A4-86BD-BBB0A06A3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4894" y="3761455"/>
              <a:ext cx="0" cy="3533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384BC50-5DF2-A96D-2710-E19E3ABBF47D}"/>
                </a:ext>
              </a:extLst>
            </p:cNvPr>
            <p:cNvCxnSpPr>
              <a:cxnSpLocks/>
            </p:cNvCxnSpPr>
            <p:nvPr/>
          </p:nvCxnSpPr>
          <p:spPr>
            <a:xfrm>
              <a:off x="2241203" y="3655218"/>
              <a:ext cx="0" cy="419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90D7AF2-DB58-642C-F777-742F93103A81}"/>
                    </a:ext>
                  </a:extLst>
                </p:cNvPr>
                <p:cNvSpPr txBox="1"/>
                <p:nvPr/>
              </p:nvSpPr>
              <p:spPr>
                <a:xfrm>
                  <a:off x="2151638" y="3747914"/>
                  <a:ext cx="292356" cy="167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90D7AF2-DB58-642C-F777-742F93103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638" y="3747914"/>
                  <a:ext cx="292356" cy="1670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501E76-4D7F-4197-4E2C-A881B5E8C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1203" y="3761455"/>
              <a:ext cx="0" cy="358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BDC45F-1DA7-46D3-01DE-5D3953A1FD28}"/>
                    </a:ext>
                  </a:extLst>
                </p:cNvPr>
                <p:cNvSpPr txBox="1"/>
                <p:nvPr/>
              </p:nvSpPr>
              <p:spPr>
                <a:xfrm>
                  <a:off x="1427695" y="3815459"/>
                  <a:ext cx="292356" cy="167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CBDC45F-1DA7-46D3-01DE-5D3953A1F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7695" y="3815459"/>
                  <a:ext cx="292356" cy="1670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F4AB06-78ED-38BD-E5F3-DA2C92C6A442}"/>
                    </a:ext>
                  </a:extLst>
                </p:cNvPr>
                <p:cNvSpPr txBox="1"/>
                <p:nvPr/>
              </p:nvSpPr>
              <p:spPr>
                <a:xfrm>
                  <a:off x="1420653" y="3496194"/>
                  <a:ext cx="292356" cy="167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F4AB06-78ED-38BD-E5F3-DA2C92C6A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653" y="3496194"/>
                  <a:ext cx="292356" cy="1670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F4911C-E68B-9B26-8E2D-DEB924EC3EE4}"/>
                    </a:ext>
                  </a:extLst>
                </p:cNvPr>
                <p:cNvSpPr txBox="1"/>
                <p:nvPr/>
              </p:nvSpPr>
              <p:spPr>
                <a:xfrm>
                  <a:off x="712308" y="3773665"/>
                  <a:ext cx="292356" cy="167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BF4911C-E68B-9B26-8E2D-DEB924EC3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308" y="3773665"/>
                  <a:ext cx="292356" cy="167006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31BCAF3-2A2F-65CB-C370-119CE829EC39}"/>
                </a:ext>
              </a:extLst>
            </p:cNvPr>
            <p:cNvSpPr/>
            <p:nvPr/>
          </p:nvSpPr>
          <p:spPr>
            <a:xfrm>
              <a:off x="1818698" y="3996647"/>
              <a:ext cx="1331788" cy="144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Axis of Symmetry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BAECF4D-9A7B-D21E-BE73-89EBB53EA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597" y="3593125"/>
              <a:ext cx="90729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55B884D-E740-4B45-3F16-4B7BA4110F53}"/>
                </a:ext>
              </a:extLst>
            </p:cNvPr>
            <p:cNvCxnSpPr>
              <a:cxnSpLocks/>
            </p:cNvCxnSpPr>
            <p:nvPr/>
          </p:nvCxnSpPr>
          <p:spPr>
            <a:xfrm>
              <a:off x="1647707" y="3593125"/>
              <a:ext cx="9054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A8B58279-C382-5E92-863F-53284DDCD455}"/>
                </a:ext>
              </a:extLst>
            </p:cNvPr>
            <p:cNvSpPr/>
            <p:nvPr/>
          </p:nvSpPr>
          <p:spPr>
            <a:xfrm rot="5400000">
              <a:off x="3129238" y="2977284"/>
              <a:ext cx="120252" cy="1256163"/>
            </a:xfrm>
            <a:prstGeom prst="leftBrace">
              <a:avLst>
                <a:gd name="adj1" fmla="val 7103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CA2A97-91F9-5F77-F0E4-5189F221D1D3}"/>
                </a:ext>
              </a:extLst>
            </p:cNvPr>
            <p:cNvSpPr/>
            <p:nvPr/>
          </p:nvSpPr>
          <p:spPr>
            <a:xfrm>
              <a:off x="2527086" y="3392468"/>
              <a:ext cx="1331788" cy="144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Boundary Model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DBCF038-6589-911F-A27A-C7AFC4492683}"/>
              </a:ext>
            </a:extLst>
          </p:cNvPr>
          <p:cNvSpPr txBox="1"/>
          <p:nvPr/>
        </p:nvSpPr>
        <p:spPr>
          <a:xfrm>
            <a:off x="96311" y="3575013"/>
            <a:ext cx="1166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if displacement can be used as a proxy for pressure in calculation of 	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intrinsic frequency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59F684-3C7F-9207-614E-2CF7435CBE59}"/>
              </a:ext>
            </a:extLst>
          </p:cNvPr>
          <p:cNvSpPr txBox="1"/>
          <p:nvPr/>
        </p:nvSpPr>
        <p:spPr>
          <a:xfrm>
            <a:off x="248609" y="2080086"/>
            <a:ext cx="250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Axisymmetric aorta model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9802E-7A09-36BC-7466-5C0302BA4731}"/>
              </a:ext>
            </a:extLst>
          </p:cNvPr>
          <p:cNvSpPr txBox="1"/>
          <p:nvPr/>
        </p:nvSpPr>
        <p:spPr>
          <a:xfrm>
            <a:off x="6096000" y="4406010"/>
            <a:ext cx="6239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all simulated date, &gt;30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much of Methods 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E94541-62BC-64BC-DFD6-7CD714067FC0}"/>
              </a:ext>
            </a:extLst>
          </p:cNvPr>
          <p:cNvSpPr txBox="1"/>
          <p:nvPr/>
        </p:nvSpPr>
        <p:spPr>
          <a:xfrm>
            <a:off x="91837" y="6183208"/>
            <a:ext cx="11323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agreement in linear elastic wall, up to 20% error in other cases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13F56F-D068-5D9F-14B7-93770D607171}"/>
                  </a:ext>
                </a:extLst>
              </p:cNvPr>
              <p:cNvSpPr txBox="1"/>
              <p:nvPr/>
            </p:nvSpPr>
            <p:spPr>
              <a:xfrm>
                <a:off x="91837" y="4613548"/>
                <a:ext cx="623982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Inputs: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wall material, geometry,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Outputs: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displacement- and pressure-based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IFs</a:t>
                </a:r>
                <a:endParaRPr lang="en-US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13F56F-D068-5D9F-14B7-93770D607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7" y="4613548"/>
                <a:ext cx="6239827" cy="1200329"/>
              </a:xfrm>
              <a:prstGeom prst="rect">
                <a:avLst/>
              </a:prstGeom>
              <a:blipFill>
                <a:blip r:embed="rId7"/>
                <a:stretch>
                  <a:fillRect l="-1465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83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Biomechanical Research – Paper 2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1F0C534A-E818-2EC4-EB38-605AB6A0B2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358.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0" y="5746750"/>
            <a:ext cx="12192000" cy="1111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A57D3A-DF32-36E1-FB13-58737F769030}"/>
              </a:ext>
            </a:extLst>
          </p:cNvPr>
          <p:cNvSpPr txBox="1"/>
          <p:nvPr/>
        </p:nvSpPr>
        <p:spPr>
          <a:xfrm>
            <a:off x="367541" y="1493494"/>
            <a:ext cx="1166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Characterize behavior of bio-inspired impedance pump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00E91-4CB2-D669-7808-3BD39871F5A8}"/>
              </a:ext>
            </a:extLst>
          </p:cNvPr>
          <p:cNvSpPr txBox="1"/>
          <p:nvPr/>
        </p:nvSpPr>
        <p:spPr>
          <a:xfrm>
            <a:off x="6096000" y="2342277"/>
            <a:ext cx="6239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custom boundary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script that automated generation, execution, postprocessing – used for &gt;100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55832-75E3-87E2-A9E6-587B8C526BB1}"/>
              </a:ext>
            </a:extLst>
          </p:cNvPr>
          <p:cNvSpPr txBox="1"/>
          <p:nvPr/>
        </p:nvSpPr>
        <p:spPr>
          <a:xfrm>
            <a:off x="367541" y="4533509"/>
            <a:ext cx="1081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Frequency-dependent pumping mechanism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1D2C9-5FE9-2F2B-BF50-D97FF11D6A57}"/>
              </a:ext>
            </a:extLst>
          </p:cNvPr>
          <p:cNvSpPr txBox="1"/>
          <p:nvPr/>
        </p:nvSpPr>
        <p:spPr>
          <a:xfrm>
            <a:off x="367541" y="2337049"/>
            <a:ext cx="5171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wall elasticity, stretch/length, duty cycle, frequency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volumetric flow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9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D308B07-13DD-D516-A383-A603AAD8670D}"/>
              </a:ext>
            </a:extLst>
          </p:cNvPr>
          <p:cNvGrpSpPr/>
          <p:nvPr/>
        </p:nvGrpSpPr>
        <p:grpSpPr>
          <a:xfrm>
            <a:off x="6425287" y="4279390"/>
            <a:ext cx="2588562" cy="1442351"/>
            <a:chOff x="6425287" y="4279390"/>
            <a:chExt cx="2588562" cy="144235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E2790E-7AA7-C539-256D-31567F91532B}"/>
                </a:ext>
              </a:extLst>
            </p:cNvPr>
            <p:cNvSpPr/>
            <p:nvPr/>
          </p:nvSpPr>
          <p:spPr>
            <a:xfrm>
              <a:off x="6425287" y="4279390"/>
              <a:ext cx="2588562" cy="619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683798F-53A4-0AD0-7394-EC7047CEC947}"/>
                </a:ext>
              </a:extLst>
            </p:cNvPr>
            <p:cNvSpPr txBox="1"/>
            <p:nvPr/>
          </p:nvSpPr>
          <p:spPr>
            <a:xfrm>
              <a:off x="6580664" y="5226556"/>
              <a:ext cx="863891" cy="49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Tube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773AC559-D9F3-3601-23F1-4D9128E194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9392" y="4615484"/>
              <a:ext cx="193129" cy="716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255F52B-7ECD-8534-188C-1533C0AF26F6}"/>
              </a:ext>
            </a:extLst>
          </p:cNvPr>
          <p:cNvGrpSpPr/>
          <p:nvPr/>
        </p:nvGrpSpPr>
        <p:grpSpPr>
          <a:xfrm>
            <a:off x="4145688" y="2061527"/>
            <a:ext cx="7116025" cy="3244621"/>
            <a:chOff x="4145688" y="2061527"/>
            <a:chExt cx="7116025" cy="324462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564AC57-A8A2-4657-7F2C-F1FAFE6D243C}"/>
                </a:ext>
              </a:extLst>
            </p:cNvPr>
            <p:cNvSpPr/>
            <p:nvPr/>
          </p:nvSpPr>
          <p:spPr>
            <a:xfrm>
              <a:off x="4544096" y="3688973"/>
              <a:ext cx="1881191" cy="1519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36131F01-0540-6185-2934-E393ADA86851}"/>
                </a:ext>
              </a:extLst>
            </p:cNvPr>
            <p:cNvSpPr/>
            <p:nvPr/>
          </p:nvSpPr>
          <p:spPr>
            <a:xfrm rot="18865037">
              <a:off x="4544096" y="3401449"/>
              <a:ext cx="1881190" cy="1928208"/>
            </a:xfrm>
            <a:prstGeom prst="arc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056A51A1-DC74-CB24-B173-F75603B3D6DF}"/>
                </a:ext>
              </a:extLst>
            </p:cNvPr>
            <p:cNvSpPr/>
            <p:nvPr/>
          </p:nvSpPr>
          <p:spPr>
            <a:xfrm rot="8027928">
              <a:off x="4498429" y="2055267"/>
              <a:ext cx="1881190" cy="1928208"/>
            </a:xfrm>
            <a:prstGeom prst="arc">
              <a:avLst/>
            </a:prstGeom>
            <a:ln w="2540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816DE13-54E9-E395-56EE-D9019AD49C5E}"/>
                </a:ext>
              </a:extLst>
            </p:cNvPr>
            <p:cNvSpPr/>
            <p:nvPr/>
          </p:nvSpPr>
          <p:spPr>
            <a:xfrm>
              <a:off x="9013848" y="3688972"/>
              <a:ext cx="1881191" cy="151942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B39B0954-EAD2-09E3-B5C5-679838BC2813}"/>
                </a:ext>
              </a:extLst>
            </p:cNvPr>
            <p:cNvSpPr/>
            <p:nvPr/>
          </p:nvSpPr>
          <p:spPr>
            <a:xfrm rot="18865037">
              <a:off x="9013849" y="3401448"/>
              <a:ext cx="1881190" cy="1928208"/>
            </a:xfrm>
            <a:prstGeom prst="arc">
              <a:avLst/>
            </a:prstGeom>
            <a:ln w="25400">
              <a:solidFill>
                <a:schemeClr val="dk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E32AB0B7-8DD4-D703-5631-06497D4E390B}"/>
                </a:ext>
              </a:extLst>
            </p:cNvPr>
            <p:cNvSpPr/>
            <p:nvPr/>
          </p:nvSpPr>
          <p:spPr>
            <a:xfrm rot="8027928">
              <a:off x="8963415" y="2038018"/>
              <a:ext cx="1881190" cy="1928208"/>
            </a:xfrm>
            <a:prstGeom prst="arc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4FD8D4B-9F48-E64A-6A82-752976FAFB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5688" y="5208394"/>
              <a:ext cx="7116025" cy="12243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C5495C8-2CAB-598A-E952-2B4DA32EE852}"/>
                </a:ext>
              </a:extLst>
            </p:cNvPr>
            <p:cNvSpPr txBox="1"/>
            <p:nvPr/>
          </p:nvSpPr>
          <p:spPr>
            <a:xfrm>
              <a:off x="4600048" y="4710938"/>
              <a:ext cx="1764440" cy="49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Acrylic box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94B1328-5644-55FA-615E-ECE8299D7683}"/>
                </a:ext>
              </a:extLst>
            </p:cNvPr>
            <p:cNvSpPr txBox="1"/>
            <p:nvPr/>
          </p:nvSpPr>
          <p:spPr>
            <a:xfrm>
              <a:off x="4328816" y="2481840"/>
              <a:ext cx="1626888" cy="49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Membrane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F87C6448-B792-8C73-1D41-BED5A5FE6464}"/>
                </a:ext>
              </a:extLst>
            </p:cNvPr>
            <p:cNvCxnSpPr>
              <a:cxnSpLocks/>
            </p:cNvCxnSpPr>
            <p:nvPr/>
          </p:nvCxnSpPr>
          <p:spPr>
            <a:xfrm>
              <a:off x="5092032" y="2934357"/>
              <a:ext cx="143945" cy="424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" y="-18718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D214A-EB54-98FA-939B-621C5804B23A}"/>
              </a:ext>
            </a:extLst>
          </p:cNvPr>
          <p:cNvSpPr txBox="1"/>
          <p:nvPr/>
        </p:nvSpPr>
        <p:spPr>
          <a:xfrm>
            <a:off x="307341" y="1351507"/>
            <a:ext cx="3718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“an original project … which will take you through the entire engineering process”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AF06C-4AF5-1B2E-DDDA-AE166FA4752D}"/>
              </a:ext>
            </a:extLst>
          </p:cNvPr>
          <p:cNvSpPr txBox="1"/>
          <p:nvPr/>
        </p:nvSpPr>
        <p:spPr>
          <a:xfrm>
            <a:off x="307341" y="3541132"/>
            <a:ext cx="3718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wave energy converter (WEC) with novel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membrane configuration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DB3837-6DAF-3B21-364C-C8BD2480731A}"/>
              </a:ext>
            </a:extLst>
          </p:cNvPr>
          <p:cNvGrpSpPr/>
          <p:nvPr/>
        </p:nvGrpSpPr>
        <p:grpSpPr>
          <a:xfrm>
            <a:off x="3753208" y="1234440"/>
            <a:ext cx="7968345" cy="1474515"/>
            <a:chOff x="3753208" y="1234440"/>
            <a:chExt cx="7968345" cy="1474515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DB9FB27-B215-331F-0B44-F7B63F97A6A8}"/>
                </a:ext>
              </a:extLst>
            </p:cNvPr>
            <p:cNvCxnSpPr>
              <a:cxnSpLocks/>
            </p:cNvCxnSpPr>
            <p:nvPr/>
          </p:nvCxnSpPr>
          <p:spPr>
            <a:xfrm>
              <a:off x="5443636" y="2228816"/>
              <a:ext cx="62991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A7CDA1F-122F-9C69-745E-B78D894FC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3636" y="1641064"/>
              <a:ext cx="0" cy="58823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6A3318-FB4A-8E03-E460-0145A5AD5E45}"/>
                </a:ext>
              </a:extLst>
            </p:cNvPr>
            <p:cNvSpPr txBox="1"/>
            <p:nvPr/>
          </p:nvSpPr>
          <p:spPr>
            <a:xfrm>
              <a:off x="5983192" y="2092337"/>
              <a:ext cx="235875" cy="49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41DBE09-4512-27F4-5F9C-303A1A4CEDF6}"/>
                </a:ext>
              </a:extLst>
            </p:cNvPr>
            <p:cNvSpPr txBox="1"/>
            <p:nvPr/>
          </p:nvSpPr>
          <p:spPr>
            <a:xfrm>
              <a:off x="5288105" y="1234440"/>
              <a:ext cx="223590" cy="49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3BF81A10-057C-C22D-4937-D757FB553AFD}"/>
                </a:ext>
              </a:extLst>
            </p:cNvPr>
            <p:cNvSpPr/>
            <p:nvPr/>
          </p:nvSpPr>
          <p:spPr>
            <a:xfrm>
              <a:off x="3753208" y="1753491"/>
              <a:ext cx="7911716" cy="955464"/>
            </a:xfrm>
            <a:custGeom>
              <a:avLst/>
              <a:gdLst>
                <a:gd name="connsiteX0" fmla="*/ 0 w 11943006"/>
                <a:gd name="connsiteY0" fmla="*/ 1120886 h 1120886"/>
                <a:gd name="connsiteX1" fmla="*/ 1973178 w 11943006"/>
                <a:gd name="connsiteY1" fmla="*/ 182423 h 1120886"/>
                <a:gd name="connsiteX2" fmla="*/ 3898231 w 11943006"/>
                <a:gd name="connsiteY2" fmla="*/ 1072760 h 1120886"/>
                <a:gd name="connsiteX3" fmla="*/ 6100010 w 11943006"/>
                <a:gd name="connsiteY3" fmla="*/ 146328 h 1120886"/>
                <a:gd name="connsiteX4" fmla="*/ 8145378 w 11943006"/>
                <a:gd name="connsiteY4" fmla="*/ 1060728 h 1120886"/>
                <a:gd name="connsiteX5" fmla="*/ 10672010 w 11943006"/>
                <a:gd name="connsiteY5" fmla="*/ 62107 h 1120886"/>
                <a:gd name="connsiteX6" fmla="*/ 11706726 w 11943006"/>
                <a:gd name="connsiteY6" fmla="*/ 266644 h 1120886"/>
                <a:gd name="connsiteX0" fmla="*/ 0 w 11943006"/>
                <a:gd name="connsiteY0" fmla="*/ 1120886 h 1120886"/>
                <a:gd name="connsiteX1" fmla="*/ 1199765 w 11943006"/>
                <a:gd name="connsiteY1" fmla="*/ 389182 h 1120886"/>
                <a:gd name="connsiteX2" fmla="*/ 1973178 w 11943006"/>
                <a:gd name="connsiteY2" fmla="*/ 182423 h 1120886"/>
                <a:gd name="connsiteX3" fmla="*/ 3898231 w 11943006"/>
                <a:gd name="connsiteY3" fmla="*/ 1072760 h 1120886"/>
                <a:gd name="connsiteX4" fmla="*/ 6100010 w 11943006"/>
                <a:gd name="connsiteY4" fmla="*/ 146328 h 1120886"/>
                <a:gd name="connsiteX5" fmla="*/ 8145378 w 11943006"/>
                <a:gd name="connsiteY5" fmla="*/ 1060728 h 1120886"/>
                <a:gd name="connsiteX6" fmla="*/ 10672010 w 11943006"/>
                <a:gd name="connsiteY6" fmla="*/ 62107 h 1120886"/>
                <a:gd name="connsiteX7" fmla="*/ 11706726 w 11943006"/>
                <a:gd name="connsiteY7" fmla="*/ 266644 h 1120886"/>
                <a:gd name="connsiteX0" fmla="*/ 0 w 10743241"/>
                <a:gd name="connsiteY0" fmla="*/ 389182 h 1072794"/>
                <a:gd name="connsiteX1" fmla="*/ 773413 w 10743241"/>
                <a:gd name="connsiteY1" fmla="*/ 182423 h 1072794"/>
                <a:gd name="connsiteX2" fmla="*/ 2698466 w 10743241"/>
                <a:gd name="connsiteY2" fmla="*/ 1072760 h 1072794"/>
                <a:gd name="connsiteX3" fmla="*/ 4900245 w 10743241"/>
                <a:gd name="connsiteY3" fmla="*/ 146328 h 1072794"/>
                <a:gd name="connsiteX4" fmla="*/ 6945613 w 10743241"/>
                <a:gd name="connsiteY4" fmla="*/ 1060728 h 1072794"/>
                <a:gd name="connsiteX5" fmla="*/ 9472245 w 10743241"/>
                <a:gd name="connsiteY5" fmla="*/ 62107 h 1072794"/>
                <a:gd name="connsiteX6" fmla="*/ 10506961 w 10743241"/>
                <a:gd name="connsiteY6" fmla="*/ 266644 h 1072794"/>
                <a:gd name="connsiteX0" fmla="*/ 0 w 10743241"/>
                <a:gd name="connsiteY0" fmla="*/ 389182 h 1092206"/>
                <a:gd name="connsiteX1" fmla="*/ 773413 w 10743241"/>
                <a:gd name="connsiteY1" fmla="*/ 182423 h 1092206"/>
                <a:gd name="connsiteX2" fmla="*/ 2698466 w 10743241"/>
                <a:gd name="connsiteY2" fmla="*/ 1072760 h 1092206"/>
                <a:gd name="connsiteX3" fmla="*/ 3548703 w 10743241"/>
                <a:gd name="connsiteY3" fmla="*/ 744782 h 1092206"/>
                <a:gd name="connsiteX4" fmla="*/ 4900245 w 10743241"/>
                <a:gd name="connsiteY4" fmla="*/ 146328 h 1092206"/>
                <a:gd name="connsiteX5" fmla="*/ 6945613 w 10743241"/>
                <a:gd name="connsiteY5" fmla="*/ 1060728 h 1092206"/>
                <a:gd name="connsiteX6" fmla="*/ 9472245 w 10743241"/>
                <a:gd name="connsiteY6" fmla="*/ 62107 h 1092206"/>
                <a:gd name="connsiteX7" fmla="*/ 10506961 w 10743241"/>
                <a:gd name="connsiteY7" fmla="*/ 266644 h 1092206"/>
                <a:gd name="connsiteX0" fmla="*/ 0 w 10743241"/>
                <a:gd name="connsiteY0" fmla="*/ 389182 h 1086406"/>
                <a:gd name="connsiteX1" fmla="*/ 773413 w 10743241"/>
                <a:gd name="connsiteY1" fmla="*/ 182423 h 1086406"/>
                <a:gd name="connsiteX2" fmla="*/ 2698466 w 10743241"/>
                <a:gd name="connsiteY2" fmla="*/ 1072760 h 1086406"/>
                <a:gd name="connsiteX3" fmla="*/ 3548703 w 10743241"/>
                <a:gd name="connsiteY3" fmla="*/ 744782 h 1086406"/>
                <a:gd name="connsiteX4" fmla="*/ 6945613 w 10743241"/>
                <a:gd name="connsiteY4" fmla="*/ 1060728 h 1086406"/>
                <a:gd name="connsiteX5" fmla="*/ 9472245 w 10743241"/>
                <a:gd name="connsiteY5" fmla="*/ 62107 h 1086406"/>
                <a:gd name="connsiteX6" fmla="*/ 10506961 w 10743241"/>
                <a:gd name="connsiteY6" fmla="*/ 266644 h 1086406"/>
                <a:gd name="connsiteX0" fmla="*/ 0 w 9472245"/>
                <a:gd name="connsiteY0" fmla="*/ 327075 h 1024299"/>
                <a:gd name="connsiteX1" fmla="*/ 773413 w 9472245"/>
                <a:gd name="connsiteY1" fmla="*/ 120316 h 1024299"/>
                <a:gd name="connsiteX2" fmla="*/ 2698466 w 9472245"/>
                <a:gd name="connsiteY2" fmla="*/ 1010653 h 1024299"/>
                <a:gd name="connsiteX3" fmla="*/ 3548703 w 9472245"/>
                <a:gd name="connsiteY3" fmla="*/ 682675 h 1024299"/>
                <a:gd name="connsiteX4" fmla="*/ 6945613 w 9472245"/>
                <a:gd name="connsiteY4" fmla="*/ 998621 h 1024299"/>
                <a:gd name="connsiteX5" fmla="*/ 9472245 w 9472245"/>
                <a:gd name="connsiteY5" fmla="*/ 0 h 1024299"/>
                <a:gd name="connsiteX0" fmla="*/ 0 w 6945613"/>
                <a:gd name="connsiteY0" fmla="*/ 244704 h 941928"/>
                <a:gd name="connsiteX1" fmla="*/ 773413 w 6945613"/>
                <a:gd name="connsiteY1" fmla="*/ 37945 h 941928"/>
                <a:gd name="connsiteX2" fmla="*/ 2698466 w 6945613"/>
                <a:gd name="connsiteY2" fmla="*/ 928282 h 941928"/>
                <a:gd name="connsiteX3" fmla="*/ 3548703 w 6945613"/>
                <a:gd name="connsiteY3" fmla="*/ 600304 h 941928"/>
                <a:gd name="connsiteX4" fmla="*/ 6945613 w 6945613"/>
                <a:gd name="connsiteY4" fmla="*/ 916250 h 941928"/>
                <a:gd name="connsiteX0" fmla="*/ 0 w 3548703"/>
                <a:gd name="connsiteY0" fmla="*/ 244704 h 941928"/>
                <a:gd name="connsiteX1" fmla="*/ 773413 w 3548703"/>
                <a:gd name="connsiteY1" fmla="*/ 37945 h 941928"/>
                <a:gd name="connsiteX2" fmla="*/ 2698466 w 3548703"/>
                <a:gd name="connsiteY2" fmla="*/ 928282 h 941928"/>
                <a:gd name="connsiteX3" fmla="*/ 3548703 w 3548703"/>
                <a:gd name="connsiteY3" fmla="*/ 600304 h 941928"/>
                <a:gd name="connsiteX0" fmla="*/ 0 w 3548703"/>
                <a:gd name="connsiteY0" fmla="*/ 226879 h 924103"/>
                <a:gd name="connsiteX1" fmla="*/ 773413 w 3548703"/>
                <a:gd name="connsiteY1" fmla="*/ 20120 h 924103"/>
                <a:gd name="connsiteX2" fmla="*/ 2698466 w 3548703"/>
                <a:gd name="connsiteY2" fmla="*/ 910457 h 924103"/>
                <a:gd name="connsiteX3" fmla="*/ 3548703 w 3548703"/>
                <a:gd name="connsiteY3" fmla="*/ 582479 h 924103"/>
                <a:gd name="connsiteX0" fmla="*/ 0 w 3548703"/>
                <a:gd name="connsiteY0" fmla="*/ 226879 h 924103"/>
                <a:gd name="connsiteX1" fmla="*/ 773413 w 3548703"/>
                <a:gd name="connsiteY1" fmla="*/ 20120 h 924103"/>
                <a:gd name="connsiteX2" fmla="*/ 2698466 w 3548703"/>
                <a:gd name="connsiteY2" fmla="*/ 910457 h 924103"/>
                <a:gd name="connsiteX3" fmla="*/ 3548703 w 3548703"/>
                <a:gd name="connsiteY3" fmla="*/ 582479 h 924103"/>
                <a:gd name="connsiteX0" fmla="*/ 0 w 3548703"/>
                <a:gd name="connsiteY0" fmla="*/ 226879 h 924103"/>
                <a:gd name="connsiteX1" fmla="*/ 773413 w 3548703"/>
                <a:gd name="connsiteY1" fmla="*/ 20120 h 924103"/>
                <a:gd name="connsiteX2" fmla="*/ 2698466 w 3548703"/>
                <a:gd name="connsiteY2" fmla="*/ 910457 h 924103"/>
                <a:gd name="connsiteX3" fmla="*/ 3548703 w 3548703"/>
                <a:gd name="connsiteY3" fmla="*/ 582479 h 924103"/>
                <a:gd name="connsiteX0" fmla="*/ 0 w 3548703"/>
                <a:gd name="connsiteY0" fmla="*/ 206819 h 904043"/>
                <a:gd name="connsiteX1" fmla="*/ 773413 w 3548703"/>
                <a:gd name="connsiteY1" fmla="*/ 60 h 904043"/>
                <a:gd name="connsiteX2" fmla="*/ 2698466 w 3548703"/>
                <a:gd name="connsiteY2" fmla="*/ 890397 h 904043"/>
                <a:gd name="connsiteX3" fmla="*/ 3548703 w 3548703"/>
                <a:gd name="connsiteY3" fmla="*/ 562419 h 904043"/>
                <a:gd name="connsiteX0" fmla="*/ 0 w 3548703"/>
                <a:gd name="connsiteY0" fmla="*/ 206813 h 890402"/>
                <a:gd name="connsiteX1" fmla="*/ 773413 w 3548703"/>
                <a:gd name="connsiteY1" fmla="*/ 54 h 890402"/>
                <a:gd name="connsiteX2" fmla="*/ 2698466 w 3548703"/>
                <a:gd name="connsiteY2" fmla="*/ 890391 h 890402"/>
                <a:gd name="connsiteX3" fmla="*/ 3548703 w 3548703"/>
                <a:gd name="connsiteY3" fmla="*/ 562413 h 890402"/>
                <a:gd name="connsiteX0" fmla="*/ 0 w 3548703"/>
                <a:gd name="connsiteY0" fmla="*/ 206813 h 903907"/>
                <a:gd name="connsiteX1" fmla="*/ 773413 w 3548703"/>
                <a:gd name="connsiteY1" fmla="*/ 54 h 903907"/>
                <a:gd name="connsiteX2" fmla="*/ 2698466 w 3548703"/>
                <a:gd name="connsiteY2" fmla="*/ 890391 h 903907"/>
                <a:gd name="connsiteX3" fmla="*/ 3548703 w 3548703"/>
                <a:gd name="connsiteY3" fmla="*/ 562413 h 903907"/>
                <a:gd name="connsiteX0" fmla="*/ 0 w 3548703"/>
                <a:gd name="connsiteY0" fmla="*/ 222496 h 919590"/>
                <a:gd name="connsiteX1" fmla="*/ 773413 w 3548703"/>
                <a:gd name="connsiteY1" fmla="*/ 15737 h 919590"/>
                <a:gd name="connsiteX2" fmla="*/ 2698466 w 3548703"/>
                <a:gd name="connsiteY2" fmla="*/ 906074 h 919590"/>
                <a:gd name="connsiteX3" fmla="*/ 3548703 w 3548703"/>
                <a:gd name="connsiteY3" fmla="*/ 578096 h 919590"/>
                <a:gd name="connsiteX0" fmla="*/ 0 w 3558386"/>
                <a:gd name="connsiteY0" fmla="*/ 361804 h 936978"/>
                <a:gd name="connsiteX1" fmla="*/ 783096 w 3558386"/>
                <a:gd name="connsiteY1" fmla="*/ 33125 h 936978"/>
                <a:gd name="connsiteX2" fmla="*/ 2708149 w 3558386"/>
                <a:gd name="connsiteY2" fmla="*/ 923462 h 936978"/>
                <a:gd name="connsiteX3" fmla="*/ 3558386 w 3558386"/>
                <a:gd name="connsiteY3" fmla="*/ 595484 h 936978"/>
                <a:gd name="connsiteX0" fmla="*/ 0 w 3558386"/>
                <a:gd name="connsiteY0" fmla="*/ 348156 h 923330"/>
                <a:gd name="connsiteX1" fmla="*/ 783096 w 3558386"/>
                <a:gd name="connsiteY1" fmla="*/ 19477 h 923330"/>
                <a:gd name="connsiteX2" fmla="*/ 2708149 w 3558386"/>
                <a:gd name="connsiteY2" fmla="*/ 909814 h 923330"/>
                <a:gd name="connsiteX3" fmla="*/ 3558386 w 3558386"/>
                <a:gd name="connsiteY3" fmla="*/ 581836 h 923330"/>
                <a:gd name="connsiteX0" fmla="*/ 0 w 3945693"/>
                <a:gd name="connsiteY0" fmla="*/ 348156 h 928515"/>
                <a:gd name="connsiteX1" fmla="*/ 783096 w 3945693"/>
                <a:gd name="connsiteY1" fmla="*/ 19477 h 928515"/>
                <a:gd name="connsiteX2" fmla="*/ 2708149 w 3945693"/>
                <a:gd name="connsiteY2" fmla="*/ 909814 h 928515"/>
                <a:gd name="connsiteX3" fmla="*/ 3945693 w 3945693"/>
                <a:gd name="connsiteY3" fmla="*/ 429436 h 928515"/>
                <a:gd name="connsiteX0" fmla="*/ 0 w 3945693"/>
                <a:gd name="connsiteY0" fmla="*/ 348156 h 910463"/>
                <a:gd name="connsiteX1" fmla="*/ 783096 w 3945693"/>
                <a:gd name="connsiteY1" fmla="*/ 19477 h 910463"/>
                <a:gd name="connsiteX2" fmla="*/ 2708149 w 3945693"/>
                <a:gd name="connsiteY2" fmla="*/ 909814 h 910463"/>
                <a:gd name="connsiteX3" fmla="*/ 3945693 w 3945693"/>
                <a:gd name="connsiteY3" fmla="*/ 429436 h 910463"/>
                <a:gd name="connsiteX0" fmla="*/ 0 w 3945693"/>
                <a:gd name="connsiteY0" fmla="*/ 348692 h 921077"/>
                <a:gd name="connsiteX1" fmla="*/ 783096 w 3945693"/>
                <a:gd name="connsiteY1" fmla="*/ 20013 h 921077"/>
                <a:gd name="connsiteX2" fmla="*/ 2722673 w 3945693"/>
                <a:gd name="connsiteY2" fmla="*/ 920510 h 921077"/>
                <a:gd name="connsiteX3" fmla="*/ 3945693 w 3945693"/>
                <a:gd name="connsiteY3" fmla="*/ 429972 h 921077"/>
                <a:gd name="connsiteX0" fmla="*/ 0 w 3945693"/>
                <a:gd name="connsiteY0" fmla="*/ 348692 h 920517"/>
                <a:gd name="connsiteX1" fmla="*/ 783096 w 3945693"/>
                <a:gd name="connsiteY1" fmla="*/ 20013 h 920517"/>
                <a:gd name="connsiteX2" fmla="*/ 2722673 w 3945693"/>
                <a:gd name="connsiteY2" fmla="*/ 920510 h 920517"/>
                <a:gd name="connsiteX3" fmla="*/ 3945693 w 3945693"/>
                <a:gd name="connsiteY3" fmla="*/ 429972 h 920517"/>
                <a:gd name="connsiteX0" fmla="*/ 0 w 4216808"/>
                <a:gd name="connsiteY0" fmla="*/ 460531 h 910436"/>
                <a:gd name="connsiteX1" fmla="*/ 1054211 w 4216808"/>
                <a:gd name="connsiteY1" fmla="*/ 9932 h 910436"/>
                <a:gd name="connsiteX2" fmla="*/ 2993788 w 4216808"/>
                <a:gd name="connsiteY2" fmla="*/ 910429 h 910436"/>
                <a:gd name="connsiteX3" fmla="*/ 4216808 w 4216808"/>
                <a:gd name="connsiteY3" fmla="*/ 419891 h 910436"/>
                <a:gd name="connsiteX0" fmla="*/ 0 w 4308793"/>
                <a:gd name="connsiteY0" fmla="*/ 460531 h 932906"/>
                <a:gd name="connsiteX1" fmla="*/ 1054211 w 4308793"/>
                <a:gd name="connsiteY1" fmla="*/ 9932 h 932906"/>
                <a:gd name="connsiteX2" fmla="*/ 2993788 w 4308793"/>
                <a:gd name="connsiteY2" fmla="*/ 910429 h 932906"/>
                <a:gd name="connsiteX3" fmla="*/ 4308793 w 4308793"/>
                <a:gd name="connsiteY3" fmla="*/ 450371 h 932906"/>
                <a:gd name="connsiteX0" fmla="*/ 0 w 4308793"/>
                <a:gd name="connsiteY0" fmla="*/ 460531 h 922087"/>
                <a:gd name="connsiteX1" fmla="*/ 1054211 w 4308793"/>
                <a:gd name="connsiteY1" fmla="*/ 9932 h 922087"/>
                <a:gd name="connsiteX2" fmla="*/ 2993788 w 4308793"/>
                <a:gd name="connsiteY2" fmla="*/ 910429 h 922087"/>
                <a:gd name="connsiteX3" fmla="*/ 4308793 w 4308793"/>
                <a:gd name="connsiteY3" fmla="*/ 450371 h 922087"/>
                <a:gd name="connsiteX0" fmla="*/ 0 w 4308793"/>
                <a:gd name="connsiteY0" fmla="*/ 460531 h 910446"/>
                <a:gd name="connsiteX1" fmla="*/ 1054211 w 4308793"/>
                <a:gd name="connsiteY1" fmla="*/ 9932 h 910446"/>
                <a:gd name="connsiteX2" fmla="*/ 2993788 w 4308793"/>
                <a:gd name="connsiteY2" fmla="*/ 910429 h 910446"/>
                <a:gd name="connsiteX3" fmla="*/ 4308793 w 4308793"/>
                <a:gd name="connsiteY3" fmla="*/ 450371 h 910446"/>
                <a:gd name="connsiteX0" fmla="*/ 0 w 4308793"/>
                <a:gd name="connsiteY0" fmla="*/ 460531 h 910446"/>
                <a:gd name="connsiteX1" fmla="*/ 1054211 w 4308793"/>
                <a:gd name="connsiteY1" fmla="*/ 9932 h 910446"/>
                <a:gd name="connsiteX2" fmla="*/ 3027678 w 4308793"/>
                <a:gd name="connsiteY2" fmla="*/ 910429 h 910446"/>
                <a:gd name="connsiteX3" fmla="*/ 4308793 w 4308793"/>
                <a:gd name="connsiteY3" fmla="*/ 450371 h 910446"/>
                <a:gd name="connsiteX0" fmla="*/ 0 w 4308793"/>
                <a:gd name="connsiteY0" fmla="*/ 450632 h 900547"/>
                <a:gd name="connsiteX1" fmla="*/ 1054211 w 4308793"/>
                <a:gd name="connsiteY1" fmla="*/ 33 h 900547"/>
                <a:gd name="connsiteX2" fmla="*/ 3027678 w 4308793"/>
                <a:gd name="connsiteY2" fmla="*/ 900530 h 900547"/>
                <a:gd name="connsiteX3" fmla="*/ 4308793 w 4308793"/>
                <a:gd name="connsiteY3" fmla="*/ 440472 h 900547"/>
                <a:gd name="connsiteX0" fmla="*/ 0 w 3814976"/>
                <a:gd name="connsiteY0" fmla="*/ 450636 h 967029"/>
                <a:gd name="connsiteX1" fmla="*/ 1054211 w 3814976"/>
                <a:gd name="connsiteY1" fmla="*/ 37 h 967029"/>
                <a:gd name="connsiteX2" fmla="*/ 3027678 w 3814976"/>
                <a:gd name="connsiteY2" fmla="*/ 900534 h 967029"/>
                <a:gd name="connsiteX3" fmla="*/ 3814976 w 3814976"/>
                <a:gd name="connsiteY3" fmla="*/ 735116 h 967029"/>
                <a:gd name="connsiteX0" fmla="*/ 0 w 3814976"/>
                <a:gd name="connsiteY0" fmla="*/ 450632 h 913368"/>
                <a:gd name="connsiteX1" fmla="*/ 1054211 w 3814976"/>
                <a:gd name="connsiteY1" fmla="*/ 33 h 913368"/>
                <a:gd name="connsiteX2" fmla="*/ 3027678 w 3814976"/>
                <a:gd name="connsiteY2" fmla="*/ 900530 h 913368"/>
                <a:gd name="connsiteX3" fmla="*/ 3814976 w 3814976"/>
                <a:gd name="connsiteY3" fmla="*/ 735112 h 913368"/>
                <a:gd name="connsiteX0" fmla="*/ 0 w 3814976"/>
                <a:gd name="connsiteY0" fmla="*/ 460152 h 916446"/>
                <a:gd name="connsiteX1" fmla="*/ 1054211 w 3814976"/>
                <a:gd name="connsiteY1" fmla="*/ 9553 h 916446"/>
                <a:gd name="connsiteX2" fmla="*/ 3051885 w 3814976"/>
                <a:gd name="connsiteY2" fmla="*/ 899890 h 916446"/>
                <a:gd name="connsiteX3" fmla="*/ 3814976 w 3814976"/>
                <a:gd name="connsiteY3" fmla="*/ 744632 h 916446"/>
                <a:gd name="connsiteX0" fmla="*/ 0 w 3814976"/>
                <a:gd name="connsiteY0" fmla="*/ 460152 h 899944"/>
                <a:gd name="connsiteX1" fmla="*/ 1054211 w 3814976"/>
                <a:gd name="connsiteY1" fmla="*/ 9553 h 899944"/>
                <a:gd name="connsiteX2" fmla="*/ 3051885 w 3814976"/>
                <a:gd name="connsiteY2" fmla="*/ 899890 h 899944"/>
                <a:gd name="connsiteX3" fmla="*/ 3814976 w 3814976"/>
                <a:gd name="connsiteY3" fmla="*/ 744632 h 899944"/>
                <a:gd name="connsiteX0" fmla="*/ 0 w 3529337"/>
                <a:gd name="connsiteY0" fmla="*/ 269403 h 922555"/>
                <a:gd name="connsiteX1" fmla="*/ 768572 w 3529337"/>
                <a:gd name="connsiteY1" fmla="*/ 32164 h 922555"/>
                <a:gd name="connsiteX2" fmla="*/ 2766246 w 3529337"/>
                <a:gd name="connsiteY2" fmla="*/ 922501 h 922555"/>
                <a:gd name="connsiteX3" fmla="*/ 3529337 w 3529337"/>
                <a:gd name="connsiteY3" fmla="*/ 767243 h 922555"/>
                <a:gd name="connsiteX0" fmla="*/ 0 w 3529337"/>
                <a:gd name="connsiteY0" fmla="*/ 263386 h 916538"/>
                <a:gd name="connsiteX1" fmla="*/ 768572 w 3529337"/>
                <a:gd name="connsiteY1" fmla="*/ 26147 h 916538"/>
                <a:gd name="connsiteX2" fmla="*/ 2766246 w 3529337"/>
                <a:gd name="connsiteY2" fmla="*/ 916484 h 916538"/>
                <a:gd name="connsiteX3" fmla="*/ 3529337 w 3529337"/>
                <a:gd name="connsiteY3" fmla="*/ 761226 h 916538"/>
                <a:gd name="connsiteX0" fmla="*/ 0 w 3529337"/>
                <a:gd name="connsiteY0" fmla="*/ 261386 h 914538"/>
                <a:gd name="connsiteX1" fmla="*/ 768572 w 3529337"/>
                <a:gd name="connsiteY1" fmla="*/ 24147 h 914538"/>
                <a:gd name="connsiteX2" fmla="*/ 2766246 w 3529337"/>
                <a:gd name="connsiteY2" fmla="*/ 914484 h 914538"/>
                <a:gd name="connsiteX3" fmla="*/ 3529337 w 3529337"/>
                <a:gd name="connsiteY3" fmla="*/ 759226 h 914538"/>
                <a:gd name="connsiteX0" fmla="*/ 0 w 3529337"/>
                <a:gd name="connsiteY0" fmla="*/ 267456 h 920608"/>
                <a:gd name="connsiteX1" fmla="*/ 768572 w 3529337"/>
                <a:gd name="connsiteY1" fmla="*/ 30217 h 920608"/>
                <a:gd name="connsiteX2" fmla="*/ 2766246 w 3529337"/>
                <a:gd name="connsiteY2" fmla="*/ 920554 h 920608"/>
                <a:gd name="connsiteX3" fmla="*/ 3529337 w 3529337"/>
                <a:gd name="connsiteY3" fmla="*/ 765296 h 920608"/>
                <a:gd name="connsiteX0" fmla="*/ 0 w 3529337"/>
                <a:gd name="connsiteY0" fmla="*/ 237247 h 890399"/>
                <a:gd name="connsiteX1" fmla="*/ 768572 w 3529337"/>
                <a:gd name="connsiteY1" fmla="*/ 8 h 890399"/>
                <a:gd name="connsiteX2" fmla="*/ 2766246 w 3529337"/>
                <a:gd name="connsiteY2" fmla="*/ 890345 h 890399"/>
                <a:gd name="connsiteX3" fmla="*/ 3529337 w 3529337"/>
                <a:gd name="connsiteY3" fmla="*/ 735087 h 890399"/>
                <a:gd name="connsiteX0" fmla="*/ 0 w 3529337"/>
                <a:gd name="connsiteY0" fmla="*/ 237247 h 897052"/>
                <a:gd name="connsiteX1" fmla="*/ 768572 w 3529337"/>
                <a:gd name="connsiteY1" fmla="*/ 8 h 897052"/>
                <a:gd name="connsiteX2" fmla="*/ 2766246 w 3529337"/>
                <a:gd name="connsiteY2" fmla="*/ 890345 h 897052"/>
                <a:gd name="connsiteX3" fmla="*/ 3529337 w 3529337"/>
                <a:gd name="connsiteY3" fmla="*/ 735087 h 897052"/>
                <a:gd name="connsiteX0" fmla="*/ 0 w 3529337"/>
                <a:gd name="connsiteY0" fmla="*/ 237247 h 894832"/>
                <a:gd name="connsiteX1" fmla="*/ 768572 w 3529337"/>
                <a:gd name="connsiteY1" fmla="*/ 8 h 894832"/>
                <a:gd name="connsiteX2" fmla="*/ 2766246 w 3529337"/>
                <a:gd name="connsiteY2" fmla="*/ 890345 h 894832"/>
                <a:gd name="connsiteX3" fmla="*/ 3529337 w 3529337"/>
                <a:gd name="connsiteY3" fmla="*/ 735087 h 894832"/>
                <a:gd name="connsiteX0" fmla="*/ 0 w 3519654"/>
                <a:gd name="connsiteY0" fmla="*/ 237247 h 930676"/>
                <a:gd name="connsiteX1" fmla="*/ 768572 w 3519654"/>
                <a:gd name="connsiteY1" fmla="*/ 8 h 930676"/>
                <a:gd name="connsiteX2" fmla="*/ 2766246 w 3519654"/>
                <a:gd name="connsiteY2" fmla="*/ 890345 h 930676"/>
                <a:gd name="connsiteX3" fmla="*/ 3519654 w 3519654"/>
                <a:gd name="connsiteY3" fmla="*/ 714767 h 930676"/>
                <a:gd name="connsiteX0" fmla="*/ 0 w 3519654"/>
                <a:gd name="connsiteY0" fmla="*/ 237247 h 928170"/>
                <a:gd name="connsiteX1" fmla="*/ 768572 w 3519654"/>
                <a:gd name="connsiteY1" fmla="*/ 8 h 928170"/>
                <a:gd name="connsiteX2" fmla="*/ 2766246 w 3519654"/>
                <a:gd name="connsiteY2" fmla="*/ 890345 h 928170"/>
                <a:gd name="connsiteX3" fmla="*/ 3519654 w 3519654"/>
                <a:gd name="connsiteY3" fmla="*/ 714767 h 928170"/>
                <a:gd name="connsiteX0" fmla="*/ 0 w 3519654"/>
                <a:gd name="connsiteY0" fmla="*/ 237247 h 892551"/>
                <a:gd name="connsiteX1" fmla="*/ 768572 w 3519654"/>
                <a:gd name="connsiteY1" fmla="*/ 8 h 892551"/>
                <a:gd name="connsiteX2" fmla="*/ 2766246 w 3519654"/>
                <a:gd name="connsiteY2" fmla="*/ 890345 h 892551"/>
                <a:gd name="connsiteX3" fmla="*/ 3519654 w 3519654"/>
                <a:gd name="connsiteY3" fmla="*/ 714767 h 892551"/>
                <a:gd name="connsiteX0" fmla="*/ 0 w 3514813"/>
                <a:gd name="connsiteY0" fmla="*/ 237247 h 919432"/>
                <a:gd name="connsiteX1" fmla="*/ 768572 w 3514813"/>
                <a:gd name="connsiteY1" fmla="*/ 8 h 919432"/>
                <a:gd name="connsiteX2" fmla="*/ 2766246 w 3514813"/>
                <a:gd name="connsiteY2" fmla="*/ 890345 h 919432"/>
                <a:gd name="connsiteX3" fmla="*/ 3514813 w 3514813"/>
                <a:gd name="connsiteY3" fmla="*/ 663967 h 919432"/>
                <a:gd name="connsiteX0" fmla="*/ 0 w 3514813"/>
                <a:gd name="connsiteY0" fmla="*/ 237247 h 892108"/>
                <a:gd name="connsiteX1" fmla="*/ 768572 w 3514813"/>
                <a:gd name="connsiteY1" fmla="*/ 8 h 892108"/>
                <a:gd name="connsiteX2" fmla="*/ 2766246 w 3514813"/>
                <a:gd name="connsiteY2" fmla="*/ 890345 h 892108"/>
                <a:gd name="connsiteX3" fmla="*/ 3514813 w 3514813"/>
                <a:gd name="connsiteY3" fmla="*/ 663967 h 892108"/>
                <a:gd name="connsiteX0" fmla="*/ 0 w 3514813"/>
                <a:gd name="connsiteY0" fmla="*/ 267456 h 922317"/>
                <a:gd name="connsiteX1" fmla="*/ 768572 w 3514813"/>
                <a:gd name="connsiteY1" fmla="*/ 30217 h 922317"/>
                <a:gd name="connsiteX2" fmla="*/ 2751722 w 3514813"/>
                <a:gd name="connsiteY2" fmla="*/ 920554 h 922317"/>
                <a:gd name="connsiteX3" fmla="*/ 3514813 w 3514813"/>
                <a:gd name="connsiteY3" fmla="*/ 694176 h 922317"/>
                <a:gd name="connsiteX0" fmla="*/ 0 w 3514813"/>
                <a:gd name="connsiteY0" fmla="*/ 267456 h 922317"/>
                <a:gd name="connsiteX1" fmla="*/ 768572 w 3514813"/>
                <a:gd name="connsiteY1" fmla="*/ 30217 h 922317"/>
                <a:gd name="connsiteX2" fmla="*/ 2751722 w 3514813"/>
                <a:gd name="connsiteY2" fmla="*/ 920554 h 922317"/>
                <a:gd name="connsiteX3" fmla="*/ 3514813 w 3514813"/>
                <a:gd name="connsiteY3" fmla="*/ 694176 h 922317"/>
                <a:gd name="connsiteX0" fmla="*/ 0 w 3514813"/>
                <a:gd name="connsiteY0" fmla="*/ 240996 h 895857"/>
                <a:gd name="connsiteX1" fmla="*/ 768572 w 3514813"/>
                <a:gd name="connsiteY1" fmla="*/ 3757 h 895857"/>
                <a:gd name="connsiteX2" fmla="*/ 2751722 w 3514813"/>
                <a:gd name="connsiteY2" fmla="*/ 894094 h 895857"/>
                <a:gd name="connsiteX3" fmla="*/ 3514813 w 3514813"/>
                <a:gd name="connsiteY3" fmla="*/ 667716 h 895857"/>
                <a:gd name="connsiteX0" fmla="*/ 0 w 3514813"/>
                <a:gd name="connsiteY0" fmla="*/ 237247 h 892108"/>
                <a:gd name="connsiteX1" fmla="*/ 768572 w 3514813"/>
                <a:gd name="connsiteY1" fmla="*/ 8 h 892108"/>
                <a:gd name="connsiteX2" fmla="*/ 2751722 w 3514813"/>
                <a:gd name="connsiteY2" fmla="*/ 890345 h 892108"/>
                <a:gd name="connsiteX3" fmla="*/ 3514813 w 3514813"/>
                <a:gd name="connsiteY3" fmla="*/ 663967 h 892108"/>
                <a:gd name="connsiteX0" fmla="*/ 0 w 3514813"/>
                <a:gd name="connsiteY0" fmla="*/ 237247 h 890787"/>
                <a:gd name="connsiteX1" fmla="*/ 768572 w 3514813"/>
                <a:gd name="connsiteY1" fmla="*/ 8 h 890787"/>
                <a:gd name="connsiteX2" fmla="*/ 2751722 w 3514813"/>
                <a:gd name="connsiteY2" fmla="*/ 890345 h 890787"/>
                <a:gd name="connsiteX3" fmla="*/ 3514813 w 3514813"/>
                <a:gd name="connsiteY3" fmla="*/ 663967 h 890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4813" h="890787">
                  <a:moveTo>
                    <a:pt x="0" y="237247"/>
                  </a:moveTo>
                  <a:cubicBezTo>
                    <a:pt x="159416" y="101157"/>
                    <a:pt x="319634" y="2918"/>
                    <a:pt x="768572" y="8"/>
                  </a:cubicBezTo>
                  <a:cubicBezTo>
                    <a:pt x="1217510" y="-2902"/>
                    <a:pt x="2235919" y="881285"/>
                    <a:pt x="2751722" y="890345"/>
                  </a:cubicBezTo>
                  <a:cubicBezTo>
                    <a:pt x="3267525" y="899405"/>
                    <a:pt x="3378233" y="767572"/>
                    <a:pt x="3514813" y="663967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402BE-31B8-061B-06FA-671BDE5E64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0393" y="2227623"/>
              <a:ext cx="788116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5E1A22C-C9F9-A4E2-92F8-0330039271EA}"/>
                </a:ext>
              </a:extLst>
            </p:cNvPr>
            <p:cNvCxnSpPr>
              <a:cxnSpLocks/>
            </p:cNvCxnSpPr>
            <p:nvPr/>
          </p:nvCxnSpPr>
          <p:spPr>
            <a:xfrm>
              <a:off x="7764687" y="2057663"/>
              <a:ext cx="2792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3ADA407-404A-CB68-BFF9-7904607F7773}"/>
                </a:ext>
              </a:extLst>
            </p:cNvPr>
            <p:cNvSpPr txBox="1"/>
            <p:nvPr/>
          </p:nvSpPr>
          <p:spPr>
            <a:xfrm>
              <a:off x="7760475" y="1675073"/>
              <a:ext cx="2899238" cy="36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Direction of wave propagation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D7C5A9F-FB97-CD0C-57AF-E1117F4621E8}"/>
              </a:ext>
            </a:extLst>
          </p:cNvPr>
          <p:cNvGrpSpPr/>
          <p:nvPr/>
        </p:nvGrpSpPr>
        <p:grpSpPr>
          <a:xfrm>
            <a:off x="6998475" y="4273470"/>
            <a:ext cx="2478516" cy="1462263"/>
            <a:chOff x="6998475" y="4273470"/>
            <a:chExt cx="2478516" cy="146226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DB95E9E-9C81-68CE-79A0-941C15416730}"/>
                </a:ext>
              </a:extLst>
            </p:cNvPr>
            <p:cNvGrpSpPr/>
            <p:nvPr/>
          </p:nvGrpSpPr>
          <p:grpSpPr>
            <a:xfrm>
              <a:off x="6998475" y="4273470"/>
              <a:ext cx="1442187" cy="631428"/>
              <a:chOff x="4944028" y="3087512"/>
              <a:chExt cx="1344563" cy="588686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59D9D9B-233B-EC10-4630-300AD36E3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028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49338F2-3845-2EF9-0A2F-DFF99CCF9B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8187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719C15F-8495-513A-AC00-A179A1B00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345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4EFBBCFD-8115-27F5-90B4-1B0BC38D0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1617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C5F1B6E-EC7A-6F99-B549-E265A581A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890" y="3091229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5CA7841-93DE-21FD-1DE7-CF96C2896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163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48BBEEB-6B2B-BFFC-4522-98527637B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550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1C7B0EC-B4BE-5D45-3C3B-4A74CAE6A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3822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93E18DF-C8C4-429D-1B9C-0E1003CF9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7656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486690D-D47A-66FD-B925-120E1A8E40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36929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9FBD21C-9267-F0B6-57C8-FCBC36EDD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6886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4FBDB1-76FD-0F93-87BE-419AE2238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8601" y="3091229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55A9801D-11A3-F58F-A94A-75CFE7E1D9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9034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E211401-4712-D8F3-BF7C-F5281053D4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8307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6FF5643-0C6B-F38E-ED15-A5B6E9A210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7579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3B0A214-C946-C94F-7A1E-2E476F0BE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9294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3F65D58-B888-6715-6271-C1F2E54E0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054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A198D3F-200A-BD55-DAE0-DCC9577A78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849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8EC0E03-18E9-197D-B3DA-77AEDC620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565" y="3098786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B39C0F0-075A-EAD6-F475-6597EBA637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9124" y="3094623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76DB7E8-B816-3272-5EE0-D836BF9607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8591" y="3094623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06B8D4A-304D-91A5-3201-0B18CF403F62}"/>
                </a:ext>
              </a:extLst>
            </p:cNvPr>
            <p:cNvSpPr txBox="1"/>
            <p:nvPr/>
          </p:nvSpPr>
          <p:spPr>
            <a:xfrm>
              <a:off x="8106292" y="5240548"/>
              <a:ext cx="1370699" cy="49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Solenoid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E6F152A-0AA1-F0E3-7C1A-25DA0669E8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8420" y="4565722"/>
              <a:ext cx="429331" cy="751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CC4E24C-F7BB-131D-2A53-113E538F25D8}"/>
              </a:ext>
            </a:extLst>
          </p:cNvPr>
          <p:cNvGrpSpPr/>
          <p:nvPr/>
        </p:nvGrpSpPr>
        <p:grpSpPr>
          <a:xfrm>
            <a:off x="6514289" y="3170194"/>
            <a:ext cx="2510655" cy="1728532"/>
            <a:chOff x="6514289" y="3170194"/>
            <a:chExt cx="2510655" cy="172853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151F353-DE9D-8426-487D-573F4AB57E59}"/>
                </a:ext>
              </a:extLst>
            </p:cNvPr>
            <p:cNvSpPr/>
            <p:nvPr/>
          </p:nvSpPr>
          <p:spPr>
            <a:xfrm>
              <a:off x="7452186" y="4279390"/>
              <a:ext cx="534764" cy="619336"/>
            </a:xfrm>
            <a:prstGeom prst="rect">
              <a:avLst/>
            </a:prstGeom>
            <a:solidFill>
              <a:schemeClr val="dk1">
                <a:alpha val="66575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A614473-AD01-7134-5D6B-D08089880B61}"/>
                </a:ext>
              </a:extLst>
            </p:cNvPr>
            <p:cNvSpPr txBox="1"/>
            <p:nvPr/>
          </p:nvSpPr>
          <p:spPr>
            <a:xfrm>
              <a:off x="6514289" y="3170194"/>
              <a:ext cx="2510655" cy="49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Piston + Magnets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6759040-68D1-6A2D-EBF9-2AA9C9B72FD3}"/>
                </a:ext>
              </a:extLst>
            </p:cNvPr>
            <p:cNvCxnSpPr>
              <a:cxnSpLocks/>
            </p:cNvCxnSpPr>
            <p:nvPr/>
          </p:nvCxnSpPr>
          <p:spPr>
            <a:xfrm>
              <a:off x="7637666" y="3688972"/>
              <a:ext cx="63673" cy="876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412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-8191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14341-BD6D-B32A-5B55-A7F278F2ED25}"/>
                  </a:ext>
                </a:extLst>
              </p:cNvPr>
              <p:cNvSpPr txBox="1"/>
              <p:nvPr/>
            </p:nvSpPr>
            <p:spPr>
              <a:xfrm>
                <a:off x="212448" y="1079757"/>
                <a:ext cx="371856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Inputs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frequency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-(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determines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amplitude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or 2 membrane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voltage across solenoid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Quantities of Interest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absolute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relative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914341-BD6D-B32A-5B55-A7F278F2E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48" y="1079757"/>
                <a:ext cx="3718560" cy="5262979"/>
              </a:xfrm>
              <a:prstGeom prst="rect">
                <a:avLst/>
              </a:prstGeom>
              <a:blipFill>
                <a:blip r:embed="rId3"/>
                <a:stretch>
                  <a:fillRect l="-2623" t="-927" b="-1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26B63E5-2144-FCF1-EC2C-9795C8EBD679}"/>
              </a:ext>
            </a:extLst>
          </p:cNvPr>
          <p:cNvSpPr txBox="1"/>
          <p:nvPr/>
        </p:nvSpPr>
        <p:spPr>
          <a:xfrm>
            <a:off x="5296315" y="6162424"/>
            <a:ext cx="5028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did we get here?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D25A15-DE84-77BA-B1A4-7CAC86843D06}"/>
              </a:ext>
            </a:extLst>
          </p:cNvPr>
          <p:cNvGrpSpPr/>
          <p:nvPr/>
        </p:nvGrpSpPr>
        <p:grpSpPr>
          <a:xfrm>
            <a:off x="3686240" y="-1"/>
            <a:ext cx="8248568" cy="4186023"/>
            <a:chOff x="4581384" y="0"/>
            <a:chExt cx="7428956" cy="3770082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A305F64C-A122-E680-540D-7F546D01AEB4}"/>
                </a:ext>
              </a:extLst>
            </p:cNvPr>
            <p:cNvSpPr/>
            <p:nvPr/>
          </p:nvSpPr>
          <p:spPr>
            <a:xfrm rot="18865037">
              <a:off x="5326611" y="1994314"/>
              <a:ext cx="1753850" cy="1797685"/>
            </a:xfrm>
            <a:prstGeom prst="arc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6436A5-42C6-7B8A-E058-AE07641E039F}"/>
                </a:ext>
              </a:extLst>
            </p:cNvPr>
            <p:cNvSpPr/>
            <p:nvPr/>
          </p:nvSpPr>
          <p:spPr>
            <a:xfrm rot="18865037">
              <a:off x="9493799" y="1994313"/>
              <a:ext cx="1753850" cy="1797685"/>
            </a:xfrm>
            <a:prstGeom prst="arc">
              <a:avLst/>
            </a:prstGeom>
            <a:ln w="25400">
              <a:solidFill>
                <a:schemeClr val="dk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02D31E3-907B-08B6-A909-BEEFDFB0435C}"/>
                </a:ext>
              </a:extLst>
            </p:cNvPr>
            <p:cNvCxnSpPr>
              <a:cxnSpLocks/>
            </p:cNvCxnSpPr>
            <p:nvPr/>
          </p:nvCxnSpPr>
          <p:spPr>
            <a:xfrm>
              <a:off x="6157384" y="901058"/>
              <a:ext cx="587273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996507-2981-B867-0D73-6E833BD8A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7384" y="353092"/>
              <a:ext cx="0" cy="5484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599D59-A0DC-906A-D5A4-B38161B3EEA6}"/>
                </a:ext>
              </a:extLst>
            </p:cNvPr>
            <p:cNvSpPr txBox="1"/>
            <p:nvPr/>
          </p:nvSpPr>
          <p:spPr>
            <a:xfrm>
              <a:off x="6660417" y="773818"/>
              <a:ext cx="219908" cy="278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1A636E-FF94-2CCE-12BF-AC01126F9E3A}"/>
                </a:ext>
              </a:extLst>
            </p:cNvPr>
            <p:cNvSpPr txBox="1"/>
            <p:nvPr/>
          </p:nvSpPr>
          <p:spPr>
            <a:xfrm>
              <a:off x="5866012" y="369332"/>
              <a:ext cx="3209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22797B33-71E9-4B88-CA19-213358A6B77A}"/>
                </a:ext>
              </a:extLst>
            </p:cNvPr>
            <p:cNvSpPr/>
            <p:nvPr/>
          </p:nvSpPr>
          <p:spPr>
            <a:xfrm>
              <a:off x="4581384" y="457909"/>
              <a:ext cx="7376160" cy="890787"/>
            </a:xfrm>
            <a:custGeom>
              <a:avLst/>
              <a:gdLst>
                <a:gd name="connsiteX0" fmla="*/ 0 w 11943006"/>
                <a:gd name="connsiteY0" fmla="*/ 1120886 h 1120886"/>
                <a:gd name="connsiteX1" fmla="*/ 1973178 w 11943006"/>
                <a:gd name="connsiteY1" fmla="*/ 182423 h 1120886"/>
                <a:gd name="connsiteX2" fmla="*/ 3898231 w 11943006"/>
                <a:gd name="connsiteY2" fmla="*/ 1072760 h 1120886"/>
                <a:gd name="connsiteX3" fmla="*/ 6100010 w 11943006"/>
                <a:gd name="connsiteY3" fmla="*/ 146328 h 1120886"/>
                <a:gd name="connsiteX4" fmla="*/ 8145378 w 11943006"/>
                <a:gd name="connsiteY4" fmla="*/ 1060728 h 1120886"/>
                <a:gd name="connsiteX5" fmla="*/ 10672010 w 11943006"/>
                <a:gd name="connsiteY5" fmla="*/ 62107 h 1120886"/>
                <a:gd name="connsiteX6" fmla="*/ 11706726 w 11943006"/>
                <a:gd name="connsiteY6" fmla="*/ 266644 h 1120886"/>
                <a:gd name="connsiteX0" fmla="*/ 0 w 11943006"/>
                <a:gd name="connsiteY0" fmla="*/ 1120886 h 1120886"/>
                <a:gd name="connsiteX1" fmla="*/ 1199765 w 11943006"/>
                <a:gd name="connsiteY1" fmla="*/ 389182 h 1120886"/>
                <a:gd name="connsiteX2" fmla="*/ 1973178 w 11943006"/>
                <a:gd name="connsiteY2" fmla="*/ 182423 h 1120886"/>
                <a:gd name="connsiteX3" fmla="*/ 3898231 w 11943006"/>
                <a:gd name="connsiteY3" fmla="*/ 1072760 h 1120886"/>
                <a:gd name="connsiteX4" fmla="*/ 6100010 w 11943006"/>
                <a:gd name="connsiteY4" fmla="*/ 146328 h 1120886"/>
                <a:gd name="connsiteX5" fmla="*/ 8145378 w 11943006"/>
                <a:gd name="connsiteY5" fmla="*/ 1060728 h 1120886"/>
                <a:gd name="connsiteX6" fmla="*/ 10672010 w 11943006"/>
                <a:gd name="connsiteY6" fmla="*/ 62107 h 1120886"/>
                <a:gd name="connsiteX7" fmla="*/ 11706726 w 11943006"/>
                <a:gd name="connsiteY7" fmla="*/ 266644 h 1120886"/>
                <a:gd name="connsiteX0" fmla="*/ 0 w 10743241"/>
                <a:gd name="connsiteY0" fmla="*/ 389182 h 1072794"/>
                <a:gd name="connsiteX1" fmla="*/ 773413 w 10743241"/>
                <a:gd name="connsiteY1" fmla="*/ 182423 h 1072794"/>
                <a:gd name="connsiteX2" fmla="*/ 2698466 w 10743241"/>
                <a:gd name="connsiteY2" fmla="*/ 1072760 h 1072794"/>
                <a:gd name="connsiteX3" fmla="*/ 4900245 w 10743241"/>
                <a:gd name="connsiteY3" fmla="*/ 146328 h 1072794"/>
                <a:gd name="connsiteX4" fmla="*/ 6945613 w 10743241"/>
                <a:gd name="connsiteY4" fmla="*/ 1060728 h 1072794"/>
                <a:gd name="connsiteX5" fmla="*/ 9472245 w 10743241"/>
                <a:gd name="connsiteY5" fmla="*/ 62107 h 1072794"/>
                <a:gd name="connsiteX6" fmla="*/ 10506961 w 10743241"/>
                <a:gd name="connsiteY6" fmla="*/ 266644 h 1072794"/>
                <a:gd name="connsiteX0" fmla="*/ 0 w 10743241"/>
                <a:gd name="connsiteY0" fmla="*/ 389182 h 1092206"/>
                <a:gd name="connsiteX1" fmla="*/ 773413 w 10743241"/>
                <a:gd name="connsiteY1" fmla="*/ 182423 h 1092206"/>
                <a:gd name="connsiteX2" fmla="*/ 2698466 w 10743241"/>
                <a:gd name="connsiteY2" fmla="*/ 1072760 h 1092206"/>
                <a:gd name="connsiteX3" fmla="*/ 3548703 w 10743241"/>
                <a:gd name="connsiteY3" fmla="*/ 744782 h 1092206"/>
                <a:gd name="connsiteX4" fmla="*/ 4900245 w 10743241"/>
                <a:gd name="connsiteY4" fmla="*/ 146328 h 1092206"/>
                <a:gd name="connsiteX5" fmla="*/ 6945613 w 10743241"/>
                <a:gd name="connsiteY5" fmla="*/ 1060728 h 1092206"/>
                <a:gd name="connsiteX6" fmla="*/ 9472245 w 10743241"/>
                <a:gd name="connsiteY6" fmla="*/ 62107 h 1092206"/>
                <a:gd name="connsiteX7" fmla="*/ 10506961 w 10743241"/>
                <a:gd name="connsiteY7" fmla="*/ 266644 h 1092206"/>
                <a:gd name="connsiteX0" fmla="*/ 0 w 10743241"/>
                <a:gd name="connsiteY0" fmla="*/ 389182 h 1086406"/>
                <a:gd name="connsiteX1" fmla="*/ 773413 w 10743241"/>
                <a:gd name="connsiteY1" fmla="*/ 182423 h 1086406"/>
                <a:gd name="connsiteX2" fmla="*/ 2698466 w 10743241"/>
                <a:gd name="connsiteY2" fmla="*/ 1072760 h 1086406"/>
                <a:gd name="connsiteX3" fmla="*/ 3548703 w 10743241"/>
                <a:gd name="connsiteY3" fmla="*/ 744782 h 1086406"/>
                <a:gd name="connsiteX4" fmla="*/ 6945613 w 10743241"/>
                <a:gd name="connsiteY4" fmla="*/ 1060728 h 1086406"/>
                <a:gd name="connsiteX5" fmla="*/ 9472245 w 10743241"/>
                <a:gd name="connsiteY5" fmla="*/ 62107 h 1086406"/>
                <a:gd name="connsiteX6" fmla="*/ 10506961 w 10743241"/>
                <a:gd name="connsiteY6" fmla="*/ 266644 h 1086406"/>
                <a:gd name="connsiteX0" fmla="*/ 0 w 9472245"/>
                <a:gd name="connsiteY0" fmla="*/ 327075 h 1024299"/>
                <a:gd name="connsiteX1" fmla="*/ 773413 w 9472245"/>
                <a:gd name="connsiteY1" fmla="*/ 120316 h 1024299"/>
                <a:gd name="connsiteX2" fmla="*/ 2698466 w 9472245"/>
                <a:gd name="connsiteY2" fmla="*/ 1010653 h 1024299"/>
                <a:gd name="connsiteX3" fmla="*/ 3548703 w 9472245"/>
                <a:gd name="connsiteY3" fmla="*/ 682675 h 1024299"/>
                <a:gd name="connsiteX4" fmla="*/ 6945613 w 9472245"/>
                <a:gd name="connsiteY4" fmla="*/ 998621 h 1024299"/>
                <a:gd name="connsiteX5" fmla="*/ 9472245 w 9472245"/>
                <a:gd name="connsiteY5" fmla="*/ 0 h 1024299"/>
                <a:gd name="connsiteX0" fmla="*/ 0 w 6945613"/>
                <a:gd name="connsiteY0" fmla="*/ 244704 h 941928"/>
                <a:gd name="connsiteX1" fmla="*/ 773413 w 6945613"/>
                <a:gd name="connsiteY1" fmla="*/ 37945 h 941928"/>
                <a:gd name="connsiteX2" fmla="*/ 2698466 w 6945613"/>
                <a:gd name="connsiteY2" fmla="*/ 928282 h 941928"/>
                <a:gd name="connsiteX3" fmla="*/ 3548703 w 6945613"/>
                <a:gd name="connsiteY3" fmla="*/ 600304 h 941928"/>
                <a:gd name="connsiteX4" fmla="*/ 6945613 w 6945613"/>
                <a:gd name="connsiteY4" fmla="*/ 916250 h 941928"/>
                <a:gd name="connsiteX0" fmla="*/ 0 w 3548703"/>
                <a:gd name="connsiteY0" fmla="*/ 244704 h 941928"/>
                <a:gd name="connsiteX1" fmla="*/ 773413 w 3548703"/>
                <a:gd name="connsiteY1" fmla="*/ 37945 h 941928"/>
                <a:gd name="connsiteX2" fmla="*/ 2698466 w 3548703"/>
                <a:gd name="connsiteY2" fmla="*/ 928282 h 941928"/>
                <a:gd name="connsiteX3" fmla="*/ 3548703 w 3548703"/>
                <a:gd name="connsiteY3" fmla="*/ 600304 h 941928"/>
                <a:gd name="connsiteX0" fmla="*/ 0 w 3548703"/>
                <a:gd name="connsiteY0" fmla="*/ 226879 h 924103"/>
                <a:gd name="connsiteX1" fmla="*/ 773413 w 3548703"/>
                <a:gd name="connsiteY1" fmla="*/ 20120 h 924103"/>
                <a:gd name="connsiteX2" fmla="*/ 2698466 w 3548703"/>
                <a:gd name="connsiteY2" fmla="*/ 910457 h 924103"/>
                <a:gd name="connsiteX3" fmla="*/ 3548703 w 3548703"/>
                <a:gd name="connsiteY3" fmla="*/ 582479 h 924103"/>
                <a:gd name="connsiteX0" fmla="*/ 0 w 3548703"/>
                <a:gd name="connsiteY0" fmla="*/ 226879 h 924103"/>
                <a:gd name="connsiteX1" fmla="*/ 773413 w 3548703"/>
                <a:gd name="connsiteY1" fmla="*/ 20120 h 924103"/>
                <a:gd name="connsiteX2" fmla="*/ 2698466 w 3548703"/>
                <a:gd name="connsiteY2" fmla="*/ 910457 h 924103"/>
                <a:gd name="connsiteX3" fmla="*/ 3548703 w 3548703"/>
                <a:gd name="connsiteY3" fmla="*/ 582479 h 924103"/>
                <a:gd name="connsiteX0" fmla="*/ 0 w 3548703"/>
                <a:gd name="connsiteY0" fmla="*/ 226879 h 924103"/>
                <a:gd name="connsiteX1" fmla="*/ 773413 w 3548703"/>
                <a:gd name="connsiteY1" fmla="*/ 20120 h 924103"/>
                <a:gd name="connsiteX2" fmla="*/ 2698466 w 3548703"/>
                <a:gd name="connsiteY2" fmla="*/ 910457 h 924103"/>
                <a:gd name="connsiteX3" fmla="*/ 3548703 w 3548703"/>
                <a:gd name="connsiteY3" fmla="*/ 582479 h 924103"/>
                <a:gd name="connsiteX0" fmla="*/ 0 w 3548703"/>
                <a:gd name="connsiteY0" fmla="*/ 206819 h 904043"/>
                <a:gd name="connsiteX1" fmla="*/ 773413 w 3548703"/>
                <a:gd name="connsiteY1" fmla="*/ 60 h 904043"/>
                <a:gd name="connsiteX2" fmla="*/ 2698466 w 3548703"/>
                <a:gd name="connsiteY2" fmla="*/ 890397 h 904043"/>
                <a:gd name="connsiteX3" fmla="*/ 3548703 w 3548703"/>
                <a:gd name="connsiteY3" fmla="*/ 562419 h 904043"/>
                <a:gd name="connsiteX0" fmla="*/ 0 w 3548703"/>
                <a:gd name="connsiteY0" fmla="*/ 206813 h 890402"/>
                <a:gd name="connsiteX1" fmla="*/ 773413 w 3548703"/>
                <a:gd name="connsiteY1" fmla="*/ 54 h 890402"/>
                <a:gd name="connsiteX2" fmla="*/ 2698466 w 3548703"/>
                <a:gd name="connsiteY2" fmla="*/ 890391 h 890402"/>
                <a:gd name="connsiteX3" fmla="*/ 3548703 w 3548703"/>
                <a:gd name="connsiteY3" fmla="*/ 562413 h 890402"/>
                <a:gd name="connsiteX0" fmla="*/ 0 w 3548703"/>
                <a:gd name="connsiteY0" fmla="*/ 206813 h 903907"/>
                <a:gd name="connsiteX1" fmla="*/ 773413 w 3548703"/>
                <a:gd name="connsiteY1" fmla="*/ 54 h 903907"/>
                <a:gd name="connsiteX2" fmla="*/ 2698466 w 3548703"/>
                <a:gd name="connsiteY2" fmla="*/ 890391 h 903907"/>
                <a:gd name="connsiteX3" fmla="*/ 3548703 w 3548703"/>
                <a:gd name="connsiteY3" fmla="*/ 562413 h 903907"/>
                <a:gd name="connsiteX0" fmla="*/ 0 w 3548703"/>
                <a:gd name="connsiteY0" fmla="*/ 222496 h 919590"/>
                <a:gd name="connsiteX1" fmla="*/ 773413 w 3548703"/>
                <a:gd name="connsiteY1" fmla="*/ 15737 h 919590"/>
                <a:gd name="connsiteX2" fmla="*/ 2698466 w 3548703"/>
                <a:gd name="connsiteY2" fmla="*/ 906074 h 919590"/>
                <a:gd name="connsiteX3" fmla="*/ 3548703 w 3548703"/>
                <a:gd name="connsiteY3" fmla="*/ 578096 h 919590"/>
                <a:gd name="connsiteX0" fmla="*/ 0 w 3558386"/>
                <a:gd name="connsiteY0" fmla="*/ 361804 h 936978"/>
                <a:gd name="connsiteX1" fmla="*/ 783096 w 3558386"/>
                <a:gd name="connsiteY1" fmla="*/ 33125 h 936978"/>
                <a:gd name="connsiteX2" fmla="*/ 2708149 w 3558386"/>
                <a:gd name="connsiteY2" fmla="*/ 923462 h 936978"/>
                <a:gd name="connsiteX3" fmla="*/ 3558386 w 3558386"/>
                <a:gd name="connsiteY3" fmla="*/ 595484 h 936978"/>
                <a:gd name="connsiteX0" fmla="*/ 0 w 3558386"/>
                <a:gd name="connsiteY0" fmla="*/ 348156 h 923330"/>
                <a:gd name="connsiteX1" fmla="*/ 783096 w 3558386"/>
                <a:gd name="connsiteY1" fmla="*/ 19477 h 923330"/>
                <a:gd name="connsiteX2" fmla="*/ 2708149 w 3558386"/>
                <a:gd name="connsiteY2" fmla="*/ 909814 h 923330"/>
                <a:gd name="connsiteX3" fmla="*/ 3558386 w 3558386"/>
                <a:gd name="connsiteY3" fmla="*/ 581836 h 923330"/>
                <a:gd name="connsiteX0" fmla="*/ 0 w 3945693"/>
                <a:gd name="connsiteY0" fmla="*/ 348156 h 928515"/>
                <a:gd name="connsiteX1" fmla="*/ 783096 w 3945693"/>
                <a:gd name="connsiteY1" fmla="*/ 19477 h 928515"/>
                <a:gd name="connsiteX2" fmla="*/ 2708149 w 3945693"/>
                <a:gd name="connsiteY2" fmla="*/ 909814 h 928515"/>
                <a:gd name="connsiteX3" fmla="*/ 3945693 w 3945693"/>
                <a:gd name="connsiteY3" fmla="*/ 429436 h 928515"/>
                <a:gd name="connsiteX0" fmla="*/ 0 w 3945693"/>
                <a:gd name="connsiteY0" fmla="*/ 348156 h 910463"/>
                <a:gd name="connsiteX1" fmla="*/ 783096 w 3945693"/>
                <a:gd name="connsiteY1" fmla="*/ 19477 h 910463"/>
                <a:gd name="connsiteX2" fmla="*/ 2708149 w 3945693"/>
                <a:gd name="connsiteY2" fmla="*/ 909814 h 910463"/>
                <a:gd name="connsiteX3" fmla="*/ 3945693 w 3945693"/>
                <a:gd name="connsiteY3" fmla="*/ 429436 h 910463"/>
                <a:gd name="connsiteX0" fmla="*/ 0 w 3945693"/>
                <a:gd name="connsiteY0" fmla="*/ 348692 h 921077"/>
                <a:gd name="connsiteX1" fmla="*/ 783096 w 3945693"/>
                <a:gd name="connsiteY1" fmla="*/ 20013 h 921077"/>
                <a:gd name="connsiteX2" fmla="*/ 2722673 w 3945693"/>
                <a:gd name="connsiteY2" fmla="*/ 920510 h 921077"/>
                <a:gd name="connsiteX3" fmla="*/ 3945693 w 3945693"/>
                <a:gd name="connsiteY3" fmla="*/ 429972 h 921077"/>
                <a:gd name="connsiteX0" fmla="*/ 0 w 3945693"/>
                <a:gd name="connsiteY0" fmla="*/ 348692 h 920517"/>
                <a:gd name="connsiteX1" fmla="*/ 783096 w 3945693"/>
                <a:gd name="connsiteY1" fmla="*/ 20013 h 920517"/>
                <a:gd name="connsiteX2" fmla="*/ 2722673 w 3945693"/>
                <a:gd name="connsiteY2" fmla="*/ 920510 h 920517"/>
                <a:gd name="connsiteX3" fmla="*/ 3945693 w 3945693"/>
                <a:gd name="connsiteY3" fmla="*/ 429972 h 920517"/>
                <a:gd name="connsiteX0" fmla="*/ 0 w 4216808"/>
                <a:gd name="connsiteY0" fmla="*/ 460531 h 910436"/>
                <a:gd name="connsiteX1" fmla="*/ 1054211 w 4216808"/>
                <a:gd name="connsiteY1" fmla="*/ 9932 h 910436"/>
                <a:gd name="connsiteX2" fmla="*/ 2993788 w 4216808"/>
                <a:gd name="connsiteY2" fmla="*/ 910429 h 910436"/>
                <a:gd name="connsiteX3" fmla="*/ 4216808 w 4216808"/>
                <a:gd name="connsiteY3" fmla="*/ 419891 h 910436"/>
                <a:gd name="connsiteX0" fmla="*/ 0 w 4308793"/>
                <a:gd name="connsiteY0" fmla="*/ 460531 h 932906"/>
                <a:gd name="connsiteX1" fmla="*/ 1054211 w 4308793"/>
                <a:gd name="connsiteY1" fmla="*/ 9932 h 932906"/>
                <a:gd name="connsiteX2" fmla="*/ 2993788 w 4308793"/>
                <a:gd name="connsiteY2" fmla="*/ 910429 h 932906"/>
                <a:gd name="connsiteX3" fmla="*/ 4308793 w 4308793"/>
                <a:gd name="connsiteY3" fmla="*/ 450371 h 932906"/>
                <a:gd name="connsiteX0" fmla="*/ 0 w 4308793"/>
                <a:gd name="connsiteY0" fmla="*/ 460531 h 922087"/>
                <a:gd name="connsiteX1" fmla="*/ 1054211 w 4308793"/>
                <a:gd name="connsiteY1" fmla="*/ 9932 h 922087"/>
                <a:gd name="connsiteX2" fmla="*/ 2993788 w 4308793"/>
                <a:gd name="connsiteY2" fmla="*/ 910429 h 922087"/>
                <a:gd name="connsiteX3" fmla="*/ 4308793 w 4308793"/>
                <a:gd name="connsiteY3" fmla="*/ 450371 h 922087"/>
                <a:gd name="connsiteX0" fmla="*/ 0 w 4308793"/>
                <a:gd name="connsiteY0" fmla="*/ 460531 h 910446"/>
                <a:gd name="connsiteX1" fmla="*/ 1054211 w 4308793"/>
                <a:gd name="connsiteY1" fmla="*/ 9932 h 910446"/>
                <a:gd name="connsiteX2" fmla="*/ 2993788 w 4308793"/>
                <a:gd name="connsiteY2" fmla="*/ 910429 h 910446"/>
                <a:gd name="connsiteX3" fmla="*/ 4308793 w 4308793"/>
                <a:gd name="connsiteY3" fmla="*/ 450371 h 910446"/>
                <a:gd name="connsiteX0" fmla="*/ 0 w 4308793"/>
                <a:gd name="connsiteY0" fmla="*/ 460531 h 910446"/>
                <a:gd name="connsiteX1" fmla="*/ 1054211 w 4308793"/>
                <a:gd name="connsiteY1" fmla="*/ 9932 h 910446"/>
                <a:gd name="connsiteX2" fmla="*/ 3027678 w 4308793"/>
                <a:gd name="connsiteY2" fmla="*/ 910429 h 910446"/>
                <a:gd name="connsiteX3" fmla="*/ 4308793 w 4308793"/>
                <a:gd name="connsiteY3" fmla="*/ 450371 h 910446"/>
                <a:gd name="connsiteX0" fmla="*/ 0 w 4308793"/>
                <a:gd name="connsiteY0" fmla="*/ 450632 h 900547"/>
                <a:gd name="connsiteX1" fmla="*/ 1054211 w 4308793"/>
                <a:gd name="connsiteY1" fmla="*/ 33 h 900547"/>
                <a:gd name="connsiteX2" fmla="*/ 3027678 w 4308793"/>
                <a:gd name="connsiteY2" fmla="*/ 900530 h 900547"/>
                <a:gd name="connsiteX3" fmla="*/ 4308793 w 4308793"/>
                <a:gd name="connsiteY3" fmla="*/ 440472 h 900547"/>
                <a:gd name="connsiteX0" fmla="*/ 0 w 3814976"/>
                <a:gd name="connsiteY0" fmla="*/ 450636 h 967029"/>
                <a:gd name="connsiteX1" fmla="*/ 1054211 w 3814976"/>
                <a:gd name="connsiteY1" fmla="*/ 37 h 967029"/>
                <a:gd name="connsiteX2" fmla="*/ 3027678 w 3814976"/>
                <a:gd name="connsiteY2" fmla="*/ 900534 h 967029"/>
                <a:gd name="connsiteX3" fmla="*/ 3814976 w 3814976"/>
                <a:gd name="connsiteY3" fmla="*/ 735116 h 967029"/>
                <a:gd name="connsiteX0" fmla="*/ 0 w 3814976"/>
                <a:gd name="connsiteY0" fmla="*/ 450632 h 913368"/>
                <a:gd name="connsiteX1" fmla="*/ 1054211 w 3814976"/>
                <a:gd name="connsiteY1" fmla="*/ 33 h 913368"/>
                <a:gd name="connsiteX2" fmla="*/ 3027678 w 3814976"/>
                <a:gd name="connsiteY2" fmla="*/ 900530 h 913368"/>
                <a:gd name="connsiteX3" fmla="*/ 3814976 w 3814976"/>
                <a:gd name="connsiteY3" fmla="*/ 735112 h 913368"/>
                <a:gd name="connsiteX0" fmla="*/ 0 w 3814976"/>
                <a:gd name="connsiteY0" fmla="*/ 460152 h 916446"/>
                <a:gd name="connsiteX1" fmla="*/ 1054211 w 3814976"/>
                <a:gd name="connsiteY1" fmla="*/ 9553 h 916446"/>
                <a:gd name="connsiteX2" fmla="*/ 3051885 w 3814976"/>
                <a:gd name="connsiteY2" fmla="*/ 899890 h 916446"/>
                <a:gd name="connsiteX3" fmla="*/ 3814976 w 3814976"/>
                <a:gd name="connsiteY3" fmla="*/ 744632 h 916446"/>
                <a:gd name="connsiteX0" fmla="*/ 0 w 3814976"/>
                <a:gd name="connsiteY0" fmla="*/ 460152 h 899944"/>
                <a:gd name="connsiteX1" fmla="*/ 1054211 w 3814976"/>
                <a:gd name="connsiteY1" fmla="*/ 9553 h 899944"/>
                <a:gd name="connsiteX2" fmla="*/ 3051885 w 3814976"/>
                <a:gd name="connsiteY2" fmla="*/ 899890 h 899944"/>
                <a:gd name="connsiteX3" fmla="*/ 3814976 w 3814976"/>
                <a:gd name="connsiteY3" fmla="*/ 744632 h 899944"/>
                <a:gd name="connsiteX0" fmla="*/ 0 w 3529337"/>
                <a:gd name="connsiteY0" fmla="*/ 269403 h 922555"/>
                <a:gd name="connsiteX1" fmla="*/ 768572 w 3529337"/>
                <a:gd name="connsiteY1" fmla="*/ 32164 h 922555"/>
                <a:gd name="connsiteX2" fmla="*/ 2766246 w 3529337"/>
                <a:gd name="connsiteY2" fmla="*/ 922501 h 922555"/>
                <a:gd name="connsiteX3" fmla="*/ 3529337 w 3529337"/>
                <a:gd name="connsiteY3" fmla="*/ 767243 h 922555"/>
                <a:gd name="connsiteX0" fmla="*/ 0 w 3529337"/>
                <a:gd name="connsiteY0" fmla="*/ 263386 h 916538"/>
                <a:gd name="connsiteX1" fmla="*/ 768572 w 3529337"/>
                <a:gd name="connsiteY1" fmla="*/ 26147 h 916538"/>
                <a:gd name="connsiteX2" fmla="*/ 2766246 w 3529337"/>
                <a:gd name="connsiteY2" fmla="*/ 916484 h 916538"/>
                <a:gd name="connsiteX3" fmla="*/ 3529337 w 3529337"/>
                <a:gd name="connsiteY3" fmla="*/ 761226 h 916538"/>
                <a:gd name="connsiteX0" fmla="*/ 0 w 3529337"/>
                <a:gd name="connsiteY0" fmla="*/ 261386 h 914538"/>
                <a:gd name="connsiteX1" fmla="*/ 768572 w 3529337"/>
                <a:gd name="connsiteY1" fmla="*/ 24147 h 914538"/>
                <a:gd name="connsiteX2" fmla="*/ 2766246 w 3529337"/>
                <a:gd name="connsiteY2" fmla="*/ 914484 h 914538"/>
                <a:gd name="connsiteX3" fmla="*/ 3529337 w 3529337"/>
                <a:gd name="connsiteY3" fmla="*/ 759226 h 914538"/>
                <a:gd name="connsiteX0" fmla="*/ 0 w 3529337"/>
                <a:gd name="connsiteY0" fmla="*/ 267456 h 920608"/>
                <a:gd name="connsiteX1" fmla="*/ 768572 w 3529337"/>
                <a:gd name="connsiteY1" fmla="*/ 30217 h 920608"/>
                <a:gd name="connsiteX2" fmla="*/ 2766246 w 3529337"/>
                <a:gd name="connsiteY2" fmla="*/ 920554 h 920608"/>
                <a:gd name="connsiteX3" fmla="*/ 3529337 w 3529337"/>
                <a:gd name="connsiteY3" fmla="*/ 765296 h 920608"/>
                <a:gd name="connsiteX0" fmla="*/ 0 w 3529337"/>
                <a:gd name="connsiteY0" fmla="*/ 237247 h 890399"/>
                <a:gd name="connsiteX1" fmla="*/ 768572 w 3529337"/>
                <a:gd name="connsiteY1" fmla="*/ 8 h 890399"/>
                <a:gd name="connsiteX2" fmla="*/ 2766246 w 3529337"/>
                <a:gd name="connsiteY2" fmla="*/ 890345 h 890399"/>
                <a:gd name="connsiteX3" fmla="*/ 3529337 w 3529337"/>
                <a:gd name="connsiteY3" fmla="*/ 735087 h 890399"/>
                <a:gd name="connsiteX0" fmla="*/ 0 w 3529337"/>
                <a:gd name="connsiteY0" fmla="*/ 237247 h 897052"/>
                <a:gd name="connsiteX1" fmla="*/ 768572 w 3529337"/>
                <a:gd name="connsiteY1" fmla="*/ 8 h 897052"/>
                <a:gd name="connsiteX2" fmla="*/ 2766246 w 3529337"/>
                <a:gd name="connsiteY2" fmla="*/ 890345 h 897052"/>
                <a:gd name="connsiteX3" fmla="*/ 3529337 w 3529337"/>
                <a:gd name="connsiteY3" fmla="*/ 735087 h 897052"/>
                <a:gd name="connsiteX0" fmla="*/ 0 w 3529337"/>
                <a:gd name="connsiteY0" fmla="*/ 237247 h 894832"/>
                <a:gd name="connsiteX1" fmla="*/ 768572 w 3529337"/>
                <a:gd name="connsiteY1" fmla="*/ 8 h 894832"/>
                <a:gd name="connsiteX2" fmla="*/ 2766246 w 3529337"/>
                <a:gd name="connsiteY2" fmla="*/ 890345 h 894832"/>
                <a:gd name="connsiteX3" fmla="*/ 3529337 w 3529337"/>
                <a:gd name="connsiteY3" fmla="*/ 735087 h 894832"/>
                <a:gd name="connsiteX0" fmla="*/ 0 w 3519654"/>
                <a:gd name="connsiteY0" fmla="*/ 237247 h 930676"/>
                <a:gd name="connsiteX1" fmla="*/ 768572 w 3519654"/>
                <a:gd name="connsiteY1" fmla="*/ 8 h 930676"/>
                <a:gd name="connsiteX2" fmla="*/ 2766246 w 3519654"/>
                <a:gd name="connsiteY2" fmla="*/ 890345 h 930676"/>
                <a:gd name="connsiteX3" fmla="*/ 3519654 w 3519654"/>
                <a:gd name="connsiteY3" fmla="*/ 714767 h 930676"/>
                <a:gd name="connsiteX0" fmla="*/ 0 w 3519654"/>
                <a:gd name="connsiteY0" fmla="*/ 237247 h 928170"/>
                <a:gd name="connsiteX1" fmla="*/ 768572 w 3519654"/>
                <a:gd name="connsiteY1" fmla="*/ 8 h 928170"/>
                <a:gd name="connsiteX2" fmla="*/ 2766246 w 3519654"/>
                <a:gd name="connsiteY2" fmla="*/ 890345 h 928170"/>
                <a:gd name="connsiteX3" fmla="*/ 3519654 w 3519654"/>
                <a:gd name="connsiteY3" fmla="*/ 714767 h 928170"/>
                <a:gd name="connsiteX0" fmla="*/ 0 w 3519654"/>
                <a:gd name="connsiteY0" fmla="*/ 237247 h 892551"/>
                <a:gd name="connsiteX1" fmla="*/ 768572 w 3519654"/>
                <a:gd name="connsiteY1" fmla="*/ 8 h 892551"/>
                <a:gd name="connsiteX2" fmla="*/ 2766246 w 3519654"/>
                <a:gd name="connsiteY2" fmla="*/ 890345 h 892551"/>
                <a:gd name="connsiteX3" fmla="*/ 3519654 w 3519654"/>
                <a:gd name="connsiteY3" fmla="*/ 714767 h 892551"/>
                <a:gd name="connsiteX0" fmla="*/ 0 w 3514813"/>
                <a:gd name="connsiteY0" fmla="*/ 237247 h 919432"/>
                <a:gd name="connsiteX1" fmla="*/ 768572 w 3514813"/>
                <a:gd name="connsiteY1" fmla="*/ 8 h 919432"/>
                <a:gd name="connsiteX2" fmla="*/ 2766246 w 3514813"/>
                <a:gd name="connsiteY2" fmla="*/ 890345 h 919432"/>
                <a:gd name="connsiteX3" fmla="*/ 3514813 w 3514813"/>
                <a:gd name="connsiteY3" fmla="*/ 663967 h 919432"/>
                <a:gd name="connsiteX0" fmla="*/ 0 w 3514813"/>
                <a:gd name="connsiteY0" fmla="*/ 237247 h 892108"/>
                <a:gd name="connsiteX1" fmla="*/ 768572 w 3514813"/>
                <a:gd name="connsiteY1" fmla="*/ 8 h 892108"/>
                <a:gd name="connsiteX2" fmla="*/ 2766246 w 3514813"/>
                <a:gd name="connsiteY2" fmla="*/ 890345 h 892108"/>
                <a:gd name="connsiteX3" fmla="*/ 3514813 w 3514813"/>
                <a:gd name="connsiteY3" fmla="*/ 663967 h 892108"/>
                <a:gd name="connsiteX0" fmla="*/ 0 w 3514813"/>
                <a:gd name="connsiteY0" fmla="*/ 267456 h 922317"/>
                <a:gd name="connsiteX1" fmla="*/ 768572 w 3514813"/>
                <a:gd name="connsiteY1" fmla="*/ 30217 h 922317"/>
                <a:gd name="connsiteX2" fmla="*/ 2751722 w 3514813"/>
                <a:gd name="connsiteY2" fmla="*/ 920554 h 922317"/>
                <a:gd name="connsiteX3" fmla="*/ 3514813 w 3514813"/>
                <a:gd name="connsiteY3" fmla="*/ 694176 h 922317"/>
                <a:gd name="connsiteX0" fmla="*/ 0 w 3514813"/>
                <a:gd name="connsiteY0" fmla="*/ 267456 h 922317"/>
                <a:gd name="connsiteX1" fmla="*/ 768572 w 3514813"/>
                <a:gd name="connsiteY1" fmla="*/ 30217 h 922317"/>
                <a:gd name="connsiteX2" fmla="*/ 2751722 w 3514813"/>
                <a:gd name="connsiteY2" fmla="*/ 920554 h 922317"/>
                <a:gd name="connsiteX3" fmla="*/ 3514813 w 3514813"/>
                <a:gd name="connsiteY3" fmla="*/ 694176 h 922317"/>
                <a:gd name="connsiteX0" fmla="*/ 0 w 3514813"/>
                <a:gd name="connsiteY0" fmla="*/ 240996 h 895857"/>
                <a:gd name="connsiteX1" fmla="*/ 768572 w 3514813"/>
                <a:gd name="connsiteY1" fmla="*/ 3757 h 895857"/>
                <a:gd name="connsiteX2" fmla="*/ 2751722 w 3514813"/>
                <a:gd name="connsiteY2" fmla="*/ 894094 h 895857"/>
                <a:gd name="connsiteX3" fmla="*/ 3514813 w 3514813"/>
                <a:gd name="connsiteY3" fmla="*/ 667716 h 895857"/>
                <a:gd name="connsiteX0" fmla="*/ 0 w 3514813"/>
                <a:gd name="connsiteY0" fmla="*/ 237247 h 892108"/>
                <a:gd name="connsiteX1" fmla="*/ 768572 w 3514813"/>
                <a:gd name="connsiteY1" fmla="*/ 8 h 892108"/>
                <a:gd name="connsiteX2" fmla="*/ 2751722 w 3514813"/>
                <a:gd name="connsiteY2" fmla="*/ 890345 h 892108"/>
                <a:gd name="connsiteX3" fmla="*/ 3514813 w 3514813"/>
                <a:gd name="connsiteY3" fmla="*/ 663967 h 892108"/>
                <a:gd name="connsiteX0" fmla="*/ 0 w 3514813"/>
                <a:gd name="connsiteY0" fmla="*/ 237247 h 890787"/>
                <a:gd name="connsiteX1" fmla="*/ 768572 w 3514813"/>
                <a:gd name="connsiteY1" fmla="*/ 8 h 890787"/>
                <a:gd name="connsiteX2" fmla="*/ 2751722 w 3514813"/>
                <a:gd name="connsiteY2" fmla="*/ 890345 h 890787"/>
                <a:gd name="connsiteX3" fmla="*/ 3514813 w 3514813"/>
                <a:gd name="connsiteY3" fmla="*/ 663967 h 890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4813" h="890787">
                  <a:moveTo>
                    <a:pt x="0" y="237247"/>
                  </a:moveTo>
                  <a:cubicBezTo>
                    <a:pt x="159416" y="101157"/>
                    <a:pt x="319634" y="2918"/>
                    <a:pt x="768572" y="8"/>
                  </a:cubicBezTo>
                  <a:cubicBezTo>
                    <a:pt x="1217510" y="-2902"/>
                    <a:pt x="2235919" y="881285"/>
                    <a:pt x="2751722" y="890345"/>
                  </a:cubicBezTo>
                  <a:cubicBezTo>
                    <a:pt x="3267525" y="899405"/>
                    <a:pt x="3378233" y="767572"/>
                    <a:pt x="3514813" y="663967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12447B-3840-339B-94FB-FC59058CFAF9}"/>
                </a:ext>
              </a:extLst>
            </p:cNvPr>
            <p:cNvSpPr/>
            <p:nvPr/>
          </p:nvSpPr>
          <p:spPr>
            <a:xfrm>
              <a:off x="5318736" y="2262375"/>
              <a:ext cx="1753850" cy="141656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65EC21C3-DF17-A834-7D2C-AF32B37A4420}"/>
                </a:ext>
              </a:extLst>
            </p:cNvPr>
            <p:cNvSpPr/>
            <p:nvPr/>
          </p:nvSpPr>
          <p:spPr>
            <a:xfrm rot="8027928">
              <a:off x="5276160" y="739257"/>
              <a:ext cx="1753850" cy="1797685"/>
            </a:xfrm>
            <a:prstGeom prst="arc">
              <a:avLst/>
            </a:prstGeom>
            <a:ln w="2540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24F818-40BF-9789-E59B-D594326242AA}"/>
                </a:ext>
              </a:extLst>
            </p:cNvPr>
            <p:cNvSpPr/>
            <p:nvPr/>
          </p:nvSpPr>
          <p:spPr>
            <a:xfrm>
              <a:off x="9485924" y="2262374"/>
              <a:ext cx="1753850" cy="141656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0F4F2E-4F6E-C697-1394-68ABEB229EF6}"/>
                </a:ext>
              </a:extLst>
            </p:cNvPr>
            <p:cNvSpPr/>
            <p:nvPr/>
          </p:nvSpPr>
          <p:spPr>
            <a:xfrm>
              <a:off x="7072586" y="2812826"/>
              <a:ext cx="2413338" cy="57741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3256A22-5CDF-4188-2F22-CA2AC4C867F3}"/>
                </a:ext>
              </a:extLst>
            </p:cNvPr>
            <p:cNvSpPr/>
            <p:nvPr/>
          </p:nvSpPr>
          <p:spPr>
            <a:xfrm rot="8027928">
              <a:off x="9438904" y="723176"/>
              <a:ext cx="1753850" cy="1797685"/>
            </a:xfrm>
            <a:prstGeom prst="arc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C67E8-CF53-9CBE-974A-FCF3D8174C1B}"/>
                </a:ext>
              </a:extLst>
            </p:cNvPr>
            <p:cNvSpPr/>
            <p:nvPr/>
          </p:nvSpPr>
          <p:spPr>
            <a:xfrm>
              <a:off x="8029973" y="2812826"/>
              <a:ext cx="498565" cy="577412"/>
            </a:xfrm>
            <a:prstGeom prst="rect">
              <a:avLst/>
            </a:prstGeom>
            <a:solidFill>
              <a:schemeClr val="dk1">
                <a:alpha val="66575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1E0DE74-2D27-293B-BCA3-8BEA7C68CA04}"/>
                </a:ext>
              </a:extLst>
            </p:cNvPr>
            <p:cNvGrpSpPr/>
            <p:nvPr/>
          </p:nvGrpSpPr>
          <p:grpSpPr>
            <a:xfrm>
              <a:off x="7606974" y="2807307"/>
              <a:ext cx="1344563" cy="588686"/>
              <a:chOff x="4944028" y="3087512"/>
              <a:chExt cx="1344563" cy="58868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84C939F-BC6D-5961-E5DD-4A7B7547D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028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8122C7B-49FC-A771-496F-E0D65EE2C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8187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30A5B5F-531B-D1C1-AD76-F07DBFADF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345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2CC55A-2953-F865-DF85-259590901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1617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5C69DB6-3086-060E-AA10-A99C9ACC7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0890" y="3091229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6F91E3C-4B65-A3ED-C95D-22F22C0D7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163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FCAC202-A45B-FA72-850F-25B5B6333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4550" y="3087512"/>
                <a:ext cx="0" cy="5774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757E70-0E0A-0474-FE23-1EF01282D8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3822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B29B546-6EDC-9774-87B1-FDF1B868C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7656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CA5E7A2-ADA0-7B17-D4B2-FDD91591C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36929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D58571C-3556-65EB-5DB1-362DE0C574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6886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9459D59-25AA-9F3C-4D56-24FCE970A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8601" y="3091229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07FBCA1-1E01-3BB8-A718-BF33BE924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9034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EC95F68-379C-77AD-E30B-E550B332E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8307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A0CE7DB-3761-9C24-B25B-776E090CE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7579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4E70979-BB8D-64E6-B54C-E3FE2F916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9294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D9C8916-A500-9D8D-8229-E670079A6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054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F9C8554-9108-27EC-C3A2-C2B4EBAF2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849" y="3087512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0458A18-BACC-0755-DD77-C54D154D6D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565" y="3098786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2DA2276-0639-6999-7E3B-6398BA143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9124" y="3094623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170A34F-8ACD-076E-5754-6FEBFBAE1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8591" y="3094623"/>
                <a:ext cx="0" cy="577412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536026-6EB3-076E-99A0-06FFEDD02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7296" y="3678944"/>
              <a:ext cx="6634331" cy="1141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3E6EE44-2FA1-05B3-012D-270976D07F75}"/>
                </a:ext>
              </a:extLst>
            </p:cNvPr>
            <p:cNvCxnSpPr>
              <a:cxnSpLocks/>
            </p:cNvCxnSpPr>
            <p:nvPr/>
          </p:nvCxnSpPr>
          <p:spPr>
            <a:xfrm>
              <a:off x="4662667" y="899946"/>
              <a:ext cx="7347673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20D15A7-155B-51B3-A99F-DD3123988883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04" y="304394"/>
              <a:ext cx="412335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C1711E-D821-7510-630B-2B0E91129F97}"/>
                    </a:ext>
                  </a:extLst>
                </p:cNvPr>
                <p:cNvSpPr txBox="1"/>
                <p:nvPr/>
              </p:nvSpPr>
              <p:spPr>
                <a:xfrm>
                  <a:off x="6842622" y="0"/>
                  <a:ext cx="6094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C1711E-D821-7510-630B-2B0E91129F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622" y="0"/>
                  <a:ext cx="60946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E485797-F444-9DAC-3FEA-E86F5565210E}"/>
                </a:ext>
              </a:extLst>
            </p:cNvPr>
            <p:cNvCxnSpPr>
              <a:cxnSpLocks/>
            </p:cNvCxnSpPr>
            <p:nvPr/>
          </p:nvCxnSpPr>
          <p:spPr>
            <a:xfrm>
              <a:off x="10303561" y="383043"/>
              <a:ext cx="0" cy="9619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646640-BE31-65A8-4B5B-F70161BF47DA}"/>
                </a:ext>
              </a:extLst>
            </p:cNvPr>
            <p:cNvSpPr txBox="1"/>
            <p:nvPr/>
          </p:nvSpPr>
          <p:spPr>
            <a:xfrm>
              <a:off x="10261028" y="55107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AFBD06-7264-32D4-AAFA-A14C32B37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6816" y="2617541"/>
              <a:ext cx="126054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89CF38-2DF0-E32C-35D6-BB2F9E6A7662}"/>
                </a:ext>
              </a:extLst>
            </p:cNvPr>
            <p:cNvSpPr txBox="1"/>
            <p:nvPr/>
          </p:nvSpPr>
          <p:spPr>
            <a:xfrm>
              <a:off x="6004515" y="259987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118815A-CA9D-109C-F6E8-A53B78DE75E5}"/>
                </a:ext>
              </a:extLst>
            </p:cNvPr>
            <p:cNvCxnSpPr>
              <a:cxnSpLocks/>
            </p:cNvCxnSpPr>
            <p:nvPr/>
          </p:nvCxnSpPr>
          <p:spPr>
            <a:xfrm>
              <a:off x="6142240" y="1933608"/>
              <a:ext cx="416132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D661F25-B7EB-4F13-E0A9-FC1939F9F4F2}"/>
                    </a:ext>
                  </a:extLst>
                </p:cNvPr>
                <p:cNvSpPr txBox="1"/>
                <p:nvPr/>
              </p:nvSpPr>
              <p:spPr>
                <a:xfrm>
                  <a:off x="8031181" y="1629214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D661F25-B7EB-4F13-E0A9-FC1939F9F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1181" y="1629214"/>
                  <a:ext cx="38664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1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9D6F87B-30C2-607C-BC38-B8776F0B1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3"/>
          <a:stretch/>
        </p:blipFill>
        <p:spPr>
          <a:xfrm>
            <a:off x="3732266" y="4266617"/>
            <a:ext cx="8156516" cy="1787882"/>
          </a:xfrm>
        </p:spPr>
      </p:pic>
    </p:spTree>
    <p:extLst>
      <p:ext uri="{BB962C8B-B14F-4D97-AF65-F5344CB8AC3E}">
        <p14:creationId xmlns:p14="http://schemas.microsoft.com/office/powerpoint/2010/main" val="234830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57" y="0"/>
            <a:ext cx="1019556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118A6-BBD0-1BBF-01D7-9099ABC87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733" y="2239109"/>
            <a:ext cx="3191021" cy="2368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hydropower?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emission;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diversify renewables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199390-9E32-1D85-5CD4-92954880A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t="4385"/>
          <a:stretch/>
        </p:blipFill>
        <p:spPr bwMode="auto">
          <a:xfrm>
            <a:off x="3377263" y="35169"/>
            <a:ext cx="884287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6324E-7252-F6AA-C371-03305A8A8912}"/>
              </a:ext>
            </a:extLst>
          </p:cNvPr>
          <p:cNvSpPr txBox="1"/>
          <p:nvPr/>
        </p:nvSpPr>
        <p:spPr>
          <a:xfrm>
            <a:off x="112542" y="1325563"/>
            <a:ext cx="1910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14E53-961D-3E15-540C-8AA260ADC579}"/>
              </a:ext>
            </a:extLst>
          </p:cNvPr>
          <p:cNvSpPr txBox="1"/>
          <p:nvPr/>
        </p:nvSpPr>
        <p:spPr>
          <a:xfrm>
            <a:off x="290733" y="4660428"/>
            <a:ext cx="11725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a WEC?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Untapped potential (2.11 ± 0.05 TW) [1]; less ecological disruption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6F72C-30BF-425B-BC3B-841BF2F243FC}"/>
              </a:ext>
            </a:extLst>
          </p:cNvPr>
          <p:cNvSpPr txBox="1"/>
          <p:nvPr/>
        </p:nvSpPr>
        <p:spPr>
          <a:xfrm>
            <a:off x="290733" y="5532437"/>
            <a:ext cx="11725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a flexible WEC?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Fewer parts; young technology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474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B77-75C6-D83D-1DA6-19290550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-7112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flexible WEC Designs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6FC2DB-B563-E8F0-E891-FE40FE148D84}"/>
              </a:ext>
            </a:extLst>
          </p:cNvPr>
          <p:cNvGrpSpPr/>
          <p:nvPr/>
        </p:nvGrpSpPr>
        <p:grpSpPr>
          <a:xfrm>
            <a:off x="119154" y="1394078"/>
            <a:ext cx="5862533" cy="2121389"/>
            <a:chOff x="119154" y="1394078"/>
            <a:chExt cx="5862533" cy="21213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976944-CF2B-BB64-3CC9-10433B4B4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723" y="1394078"/>
              <a:ext cx="5640964" cy="212138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0FEAB1-A360-23C7-F029-9A8C16DCF864}"/>
                </a:ext>
              </a:extLst>
            </p:cNvPr>
            <p:cNvSpPr txBox="1"/>
            <p:nvPr/>
          </p:nvSpPr>
          <p:spPr>
            <a:xfrm>
              <a:off x="119154" y="2650834"/>
              <a:ext cx="1455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Carpet[2]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F5A70E-1237-5254-2272-6C3B22A27BFB}"/>
              </a:ext>
            </a:extLst>
          </p:cNvPr>
          <p:cNvGrpSpPr/>
          <p:nvPr/>
        </p:nvGrpSpPr>
        <p:grpSpPr>
          <a:xfrm>
            <a:off x="187960" y="4299496"/>
            <a:ext cx="5540736" cy="2226941"/>
            <a:chOff x="187960" y="4299496"/>
            <a:chExt cx="5540736" cy="22269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C61904-4E27-49EE-33EB-E30242E3D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960" y="4299496"/>
              <a:ext cx="5540736" cy="222694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AA5606-2F35-BCF5-ED41-EC4CE0C85340}"/>
                </a:ext>
              </a:extLst>
            </p:cNvPr>
            <p:cNvSpPr txBox="1"/>
            <p:nvPr/>
          </p:nvSpPr>
          <p:spPr>
            <a:xfrm>
              <a:off x="1386840" y="5988525"/>
              <a:ext cx="2981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Peristaltic Tube [2]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7ACBC0-0258-16C0-4F75-FF86F5057C08}"/>
              </a:ext>
            </a:extLst>
          </p:cNvPr>
          <p:cNvGrpSpPr/>
          <p:nvPr/>
        </p:nvGrpSpPr>
        <p:grpSpPr>
          <a:xfrm>
            <a:off x="6654800" y="563023"/>
            <a:ext cx="5186317" cy="2769564"/>
            <a:chOff x="6654800" y="563023"/>
            <a:chExt cx="5186317" cy="27695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CAEBE6-E61C-CD47-7FDE-466DC235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4800" y="996384"/>
              <a:ext cx="5105037" cy="233620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FE9953-A063-7487-922F-05D3F3372F91}"/>
                </a:ext>
              </a:extLst>
            </p:cNvPr>
            <p:cNvSpPr txBox="1"/>
            <p:nvPr/>
          </p:nvSpPr>
          <p:spPr>
            <a:xfrm>
              <a:off x="7964245" y="563023"/>
              <a:ext cx="3876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Bombora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mWave</a:t>
              </a:r>
              <a:r>
                <a:rPr lang="en-US" sz="24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™ [3]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E5E23-4035-93C3-2E97-9DC813EDAD52}"/>
              </a:ext>
            </a:extLst>
          </p:cNvPr>
          <p:cNvGrpSpPr/>
          <p:nvPr/>
        </p:nvGrpSpPr>
        <p:grpSpPr>
          <a:xfrm>
            <a:off x="6096000" y="3505032"/>
            <a:ext cx="5908041" cy="3257554"/>
            <a:chOff x="6096000" y="3505032"/>
            <a:chExt cx="5908041" cy="32575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262E9-632B-759B-C5B2-49FED0D6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23201" y="3505032"/>
              <a:ext cx="4180840" cy="32575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F3BAE7-AF99-03B8-63A1-3D0F6F6C7CD8}"/>
                </a:ext>
              </a:extLst>
            </p:cNvPr>
            <p:cNvSpPr txBox="1"/>
            <p:nvPr/>
          </p:nvSpPr>
          <p:spPr>
            <a:xfrm>
              <a:off x="6096000" y="3883997"/>
              <a:ext cx="23765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Column with DEG membrane</a:t>
              </a:r>
            </a:p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[4]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6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3560</TotalTime>
  <Words>1576</Words>
  <Application>Microsoft Office PowerPoint</Application>
  <PresentationFormat>Widescreen</PresentationFormat>
  <Paragraphs>335</Paragraphs>
  <Slides>21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Design and Evaluation of a Two-Membrane Wave Energy Converter</vt:lpstr>
      <vt:lpstr>About Me</vt:lpstr>
      <vt:lpstr>Honorable Mentions</vt:lpstr>
      <vt:lpstr>Biomechanical Research – Paper 1</vt:lpstr>
      <vt:lpstr>Biomechanical Research – Paper 2</vt:lpstr>
      <vt:lpstr>Project Overview</vt:lpstr>
      <vt:lpstr>Final Design</vt:lpstr>
      <vt:lpstr>Motivation</vt:lpstr>
      <vt:lpstr>Existing flexible WEC Designs</vt:lpstr>
      <vt:lpstr>System Design</vt:lpstr>
      <vt:lpstr>Single-Membrane Configuration</vt:lpstr>
      <vt:lpstr>Assembled System</vt:lpstr>
      <vt:lpstr>Mathematical Model</vt:lpstr>
      <vt:lpstr>Experiment Design</vt:lpstr>
      <vt:lpstr>Experiment Setup – Data Collection</vt:lpstr>
      <vt:lpstr>PowerPoint Presentation</vt:lpstr>
      <vt:lpstr>Results</vt:lpstr>
      <vt:lpstr>Hypothetical future steps</vt:lpstr>
      <vt:lpstr>Key Takeaways</vt:lpstr>
      <vt:lpstr>Questions?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Rogers</dc:creator>
  <cp:lastModifiedBy>Bryce Rogers</cp:lastModifiedBy>
  <cp:revision>146</cp:revision>
  <dcterms:created xsi:type="dcterms:W3CDTF">2022-09-17T21:38:37Z</dcterms:created>
  <dcterms:modified xsi:type="dcterms:W3CDTF">2022-09-21T17:42:20Z</dcterms:modified>
</cp:coreProperties>
</file>